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98" r:id="rId29"/>
    <p:sldId id="299"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7" r:id="rId44"/>
    <p:sldId id="296"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2" y="-3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8347D0-805F-42CF-B535-02F376E92AD6}" type="datetimeFigureOut">
              <a:rPr lang="en-GB" smtClean="0"/>
              <a:pPr/>
              <a:t>01/02/2016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ABBD0C-A309-42CC-84E2-0156047E6527}"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FABBD0C-A309-42CC-84E2-0156047E6527}"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B33C278-B6EC-4506-8D6C-3913DD6D0A6E}" type="datetimeFigureOut">
              <a:rPr lang="en-GB" smtClean="0"/>
              <a:pPr/>
              <a:t>01/02/2016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A79EFF-0965-4A56-A07A-79F7DB7667E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33C278-B6EC-4506-8D6C-3913DD6D0A6E}" type="datetimeFigureOut">
              <a:rPr lang="en-GB" smtClean="0"/>
              <a:pPr/>
              <a:t>01/02/2016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A79EFF-0965-4A56-A07A-79F7DB7667E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33C278-B6EC-4506-8D6C-3913DD6D0A6E}" type="datetimeFigureOut">
              <a:rPr lang="en-GB" smtClean="0"/>
              <a:pPr/>
              <a:t>01/02/2016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A79EFF-0965-4A56-A07A-79F7DB7667E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33C278-B6EC-4506-8D6C-3913DD6D0A6E}" type="datetimeFigureOut">
              <a:rPr lang="en-GB" smtClean="0"/>
              <a:pPr/>
              <a:t>01/02/2016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A79EFF-0965-4A56-A07A-79F7DB7667E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33C278-B6EC-4506-8D6C-3913DD6D0A6E}" type="datetimeFigureOut">
              <a:rPr lang="en-GB" smtClean="0"/>
              <a:pPr/>
              <a:t>01/02/2016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A79EFF-0965-4A56-A07A-79F7DB7667E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B33C278-B6EC-4506-8D6C-3913DD6D0A6E}" type="datetimeFigureOut">
              <a:rPr lang="en-GB" smtClean="0"/>
              <a:pPr/>
              <a:t>01/02/2016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A79EFF-0965-4A56-A07A-79F7DB7667E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B33C278-B6EC-4506-8D6C-3913DD6D0A6E}" type="datetimeFigureOut">
              <a:rPr lang="en-GB" smtClean="0"/>
              <a:pPr/>
              <a:t>01/02/2016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A79EFF-0965-4A56-A07A-79F7DB7667E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B33C278-B6EC-4506-8D6C-3913DD6D0A6E}" type="datetimeFigureOut">
              <a:rPr lang="en-GB" smtClean="0"/>
              <a:pPr/>
              <a:t>01/02/2016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A79EFF-0965-4A56-A07A-79F7DB7667E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33C278-B6EC-4506-8D6C-3913DD6D0A6E}" type="datetimeFigureOut">
              <a:rPr lang="en-GB" smtClean="0"/>
              <a:pPr/>
              <a:t>01/02/2016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A79EFF-0965-4A56-A07A-79F7DB7667E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3C278-B6EC-4506-8D6C-3913DD6D0A6E}" type="datetimeFigureOut">
              <a:rPr lang="en-GB" smtClean="0"/>
              <a:pPr/>
              <a:t>01/02/2016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A79EFF-0965-4A56-A07A-79F7DB7667E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3C278-B6EC-4506-8D6C-3913DD6D0A6E}" type="datetimeFigureOut">
              <a:rPr lang="en-GB" smtClean="0"/>
              <a:pPr/>
              <a:t>01/02/2016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A79EFF-0965-4A56-A07A-79F7DB7667E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3C278-B6EC-4506-8D6C-3913DD6D0A6E}" type="datetimeFigureOut">
              <a:rPr lang="en-GB" smtClean="0"/>
              <a:pPr/>
              <a:t>01/02/2016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79EFF-0965-4A56-A07A-79F7DB7667E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gif"/><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ve-your-body.jpg"/>
          <p:cNvPicPr>
            <a:picLocks noChangeAspect="1"/>
          </p:cNvPicPr>
          <p:nvPr/>
        </p:nvPicPr>
        <p:blipFill>
          <a:blip r:embed="rId3" cstate="print"/>
          <a:stretch>
            <a:fillRect/>
          </a:stretch>
        </p:blipFill>
        <p:spPr>
          <a:xfrm>
            <a:off x="227738" y="332655"/>
            <a:ext cx="4992334" cy="6450785"/>
          </a:xfrm>
          <a:prstGeom prst="rect">
            <a:avLst/>
          </a:prstGeom>
        </p:spPr>
      </p:pic>
      <p:pic>
        <p:nvPicPr>
          <p:cNvPr id="4" name="Picture 3" descr="healthy2.jpg"/>
          <p:cNvPicPr>
            <a:picLocks noChangeAspect="1"/>
          </p:cNvPicPr>
          <p:nvPr/>
        </p:nvPicPr>
        <p:blipFill>
          <a:blip r:embed="rId4" cstate="print"/>
          <a:stretch>
            <a:fillRect/>
          </a:stretch>
        </p:blipFill>
        <p:spPr>
          <a:xfrm>
            <a:off x="5086782" y="476673"/>
            <a:ext cx="3805698" cy="129614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3528392" cy="1143000"/>
          </a:xfrm>
        </p:spPr>
        <p:txBody>
          <a:bodyPr>
            <a:normAutofit fontScale="90000"/>
          </a:bodyPr>
          <a:lstStyle/>
          <a:p>
            <a:pPr lvl="0" algn="l"/>
            <a:r>
              <a:rPr lang="en-GB" dirty="0"/>
              <a:t>Increase </a:t>
            </a:r>
            <a:r>
              <a:rPr lang="en-GB" dirty="0" smtClean="0"/>
              <a:t/>
            </a:r>
            <a:br>
              <a:rPr lang="en-GB" dirty="0" smtClean="0"/>
            </a:br>
            <a:r>
              <a:rPr lang="en-GB" dirty="0" smtClean="0"/>
              <a:t>Nutrient Uptake</a:t>
            </a:r>
            <a:endParaRPr lang="en-GB" dirty="0"/>
          </a:p>
        </p:txBody>
      </p:sp>
      <p:sp>
        <p:nvSpPr>
          <p:cNvPr id="3" name="Content Placeholder 2"/>
          <p:cNvSpPr>
            <a:spLocks noGrp="1"/>
          </p:cNvSpPr>
          <p:nvPr>
            <p:ph idx="1"/>
          </p:nvPr>
        </p:nvSpPr>
        <p:spPr>
          <a:xfrm>
            <a:off x="179512" y="1700808"/>
            <a:ext cx="8712968" cy="5157192"/>
          </a:xfrm>
        </p:spPr>
        <p:txBody>
          <a:bodyPr>
            <a:normAutofit/>
          </a:bodyPr>
          <a:lstStyle/>
          <a:p>
            <a:pPr>
              <a:buNone/>
            </a:pPr>
            <a:r>
              <a:rPr lang="en-GB" sz="2400" dirty="0"/>
              <a:t>Detoxification </a:t>
            </a:r>
            <a:r>
              <a:rPr lang="en-GB" sz="2400" dirty="0" smtClean="0"/>
              <a:t>is essential </a:t>
            </a:r>
          </a:p>
          <a:p>
            <a:pPr>
              <a:buNone/>
            </a:pPr>
            <a:r>
              <a:rPr lang="en-GB" sz="2400" dirty="0" smtClean="0"/>
              <a:t>to begin increasing our </a:t>
            </a:r>
          </a:p>
          <a:p>
            <a:pPr>
              <a:buNone/>
            </a:pPr>
            <a:r>
              <a:rPr lang="en-GB" sz="2400" dirty="0" smtClean="0"/>
              <a:t>Nutrient </a:t>
            </a:r>
            <a:r>
              <a:rPr lang="en-GB" sz="2400" dirty="0"/>
              <a:t>Uptake </a:t>
            </a:r>
            <a:endParaRPr lang="en-GB" sz="2400" dirty="0" smtClean="0"/>
          </a:p>
          <a:p>
            <a:pPr>
              <a:buNone/>
            </a:pPr>
            <a:r>
              <a:rPr lang="en-GB" sz="2400" dirty="0" smtClean="0"/>
              <a:t>(</a:t>
            </a:r>
            <a:r>
              <a:rPr lang="en-GB" sz="2400" dirty="0"/>
              <a:t>Absorption Of Nutrients</a:t>
            </a:r>
            <a:r>
              <a:rPr lang="en-GB" sz="2400" dirty="0" smtClean="0"/>
              <a:t>)</a:t>
            </a:r>
          </a:p>
          <a:p>
            <a:pPr>
              <a:buNone/>
            </a:pPr>
            <a:endParaRPr lang="en-GB" sz="1800" dirty="0"/>
          </a:p>
          <a:p>
            <a:r>
              <a:rPr lang="en-GB" sz="2600" dirty="0" smtClean="0"/>
              <a:t>It’s </a:t>
            </a:r>
            <a:r>
              <a:rPr lang="en-GB" sz="2600" dirty="0"/>
              <a:t>Not What </a:t>
            </a:r>
            <a:r>
              <a:rPr lang="en-GB" sz="2600" dirty="0" smtClean="0"/>
              <a:t>we </a:t>
            </a:r>
            <a:r>
              <a:rPr lang="en-GB" sz="2600" dirty="0"/>
              <a:t>Eat, </a:t>
            </a:r>
            <a:r>
              <a:rPr lang="en-GB" sz="2600" dirty="0" smtClean="0"/>
              <a:t>its </a:t>
            </a:r>
            <a:r>
              <a:rPr lang="en-GB" sz="2600" dirty="0"/>
              <a:t>What </a:t>
            </a:r>
            <a:r>
              <a:rPr lang="en-GB" sz="2600" dirty="0" smtClean="0"/>
              <a:t>we </a:t>
            </a:r>
            <a:r>
              <a:rPr lang="en-GB" sz="2600" dirty="0"/>
              <a:t>Absorb</a:t>
            </a:r>
          </a:p>
          <a:p>
            <a:r>
              <a:rPr lang="en-GB" sz="2600" dirty="0" smtClean="0"/>
              <a:t>When we </a:t>
            </a:r>
            <a:r>
              <a:rPr lang="en-GB" sz="2600" dirty="0"/>
              <a:t>a</a:t>
            </a:r>
            <a:r>
              <a:rPr lang="en-GB" sz="2600" dirty="0" smtClean="0"/>
              <a:t>re </a:t>
            </a:r>
            <a:r>
              <a:rPr lang="en-GB" sz="2600" dirty="0"/>
              <a:t>Toxic </a:t>
            </a:r>
            <a:r>
              <a:rPr lang="en-GB" sz="2600" dirty="0" smtClean="0"/>
              <a:t>our </a:t>
            </a:r>
            <a:r>
              <a:rPr lang="en-GB" sz="2600" dirty="0"/>
              <a:t>Bodies Cannot Absorb </a:t>
            </a:r>
            <a:r>
              <a:rPr lang="en-GB" sz="2600" dirty="0" smtClean="0"/>
              <a:t>the Good </a:t>
            </a:r>
            <a:r>
              <a:rPr lang="en-GB" sz="2600" dirty="0"/>
              <a:t>Nutrients </a:t>
            </a:r>
            <a:r>
              <a:rPr lang="en-GB" sz="2600" dirty="0" smtClean="0"/>
              <a:t>we </a:t>
            </a:r>
            <a:r>
              <a:rPr lang="en-GB" sz="2600" dirty="0"/>
              <a:t>a</a:t>
            </a:r>
            <a:r>
              <a:rPr lang="en-GB" sz="2600" dirty="0" smtClean="0"/>
              <a:t>re eating</a:t>
            </a:r>
            <a:endParaRPr lang="en-GB" sz="2600" dirty="0"/>
          </a:p>
          <a:p>
            <a:r>
              <a:rPr lang="en-GB" sz="2600" dirty="0" smtClean="0"/>
              <a:t>We need </a:t>
            </a:r>
            <a:r>
              <a:rPr lang="en-GB" sz="2600" dirty="0"/>
              <a:t>Essential Supplements </a:t>
            </a:r>
            <a:r>
              <a:rPr lang="en-GB" sz="2600" dirty="0" smtClean="0"/>
              <a:t>&amp; </a:t>
            </a:r>
            <a:r>
              <a:rPr lang="en-GB" sz="2600" dirty="0"/>
              <a:t>Anti-oxidants </a:t>
            </a:r>
            <a:r>
              <a:rPr lang="en-GB" sz="2600" dirty="0" smtClean="0"/>
              <a:t>to </a:t>
            </a:r>
            <a:r>
              <a:rPr lang="en-GB" sz="2600" dirty="0"/>
              <a:t>Process </a:t>
            </a:r>
            <a:r>
              <a:rPr lang="en-GB" sz="2600" dirty="0" smtClean="0"/>
              <a:t>and </a:t>
            </a:r>
            <a:r>
              <a:rPr lang="en-GB" sz="2600" dirty="0"/>
              <a:t>Digest </a:t>
            </a:r>
            <a:r>
              <a:rPr lang="en-GB" sz="2600" dirty="0" smtClean="0"/>
              <a:t>our Foods</a:t>
            </a:r>
            <a:endParaRPr lang="en-GB" sz="2600" dirty="0"/>
          </a:p>
          <a:p>
            <a:r>
              <a:rPr lang="en-GB" sz="2600" dirty="0" smtClean="0"/>
              <a:t>Digestion </a:t>
            </a:r>
            <a:r>
              <a:rPr lang="en-GB" sz="2600" dirty="0"/>
              <a:t>Enzymes, </a:t>
            </a:r>
            <a:r>
              <a:rPr lang="en-GB" sz="2600" dirty="0" err="1"/>
              <a:t>Probiotics</a:t>
            </a:r>
            <a:r>
              <a:rPr lang="en-GB" sz="2600" dirty="0"/>
              <a:t> &amp; Vitamins are </a:t>
            </a:r>
            <a:r>
              <a:rPr lang="en-GB" sz="2600" dirty="0" smtClean="0"/>
              <a:t>Key!</a:t>
            </a:r>
          </a:p>
          <a:p>
            <a:endParaRPr lang="en-GB" dirty="0"/>
          </a:p>
        </p:txBody>
      </p:sp>
      <p:pic>
        <p:nvPicPr>
          <p:cNvPr id="5" name="Picture 4" descr="body-toxin-processing.jpg"/>
          <p:cNvPicPr>
            <a:picLocks noChangeAspect="1"/>
          </p:cNvPicPr>
          <p:nvPr/>
        </p:nvPicPr>
        <p:blipFill>
          <a:blip r:embed="rId2" cstate="print"/>
          <a:stretch>
            <a:fillRect/>
          </a:stretch>
        </p:blipFill>
        <p:spPr>
          <a:xfrm>
            <a:off x="4067944" y="0"/>
            <a:ext cx="5076056" cy="380704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normAutofit fontScale="90000"/>
          </a:bodyPr>
          <a:lstStyle/>
          <a:p>
            <a:pPr lvl="0" algn="l"/>
            <a:r>
              <a:rPr lang="en-GB" dirty="0"/>
              <a:t>Balance </a:t>
            </a:r>
            <a:r>
              <a:rPr lang="en-GB" dirty="0" smtClean="0"/>
              <a:t/>
            </a:r>
            <a:br>
              <a:rPr lang="en-GB" dirty="0" smtClean="0"/>
            </a:br>
            <a:r>
              <a:rPr lang="en-GB" dirty="0" smtClean="0"/>
              <a:t>Blood Sugar</a:t>
            </a:r>
            <a:endParaRPr lang="en-GB" dirty="0"/>
          </a:p>
        </p:txBody>
      </p:sp>
      <p:sp>
        <p:nvSpPr>
          <p:cNvPr id="3" name="Content Placeholder 2"/>
          <p:cNvSpPr>
            <a:spLocks noGrp="1"/>
          </p:cNvSpPr>
          <p:nvPr>
            <p:ph idx="1"/>
          </p:nvPr>
        </p:nvSpPr>
        <p:spPr>
          <a:xfrm>
            <a:off x="323528" y="3501008"/>
            <a:ext cx="8496944" cy="3168352"/>
          </a:xfrm>
        </p:spPr>
        <p:txBody>
          <a:bodyPr>
            <a:normAutofit fontScale="55000" lnSpcReduction="20000"/>
          </a:bodyPr>
          <a:lstStyle/>
          <a:p>
            <a:pPr>
              <a:buNone/>
            </a:pPr>
            <a:r>
              <a:rPr lang="en-GB" sz="3400" dirty="0"/>
              <a:t>Insulin </a:t>
            </a:r>
            <a:r>
              <a:rPr lang="en-GB" sz="3400" dirty="0" smtClean="0"/>
              <a:t>is secreted in response to eating </a:t>
            </a:r>
            <a:r>
              <a:rPr lang="en-GB" sz="3400" dirty="0"/>
              <a:t>Acidic </a:t>
            </a:r>
            <a:r>
              <a:rPr lang="en-GB" sz="3400" dirty="0" smtClean="0"/>
              <a:t>Carbohydrates </a:t>
            </a:r>
          </a:p>
          <a:p>
            <a:pPr>
              <a:buNone/>
            </a:pPr>
            <a:r>
              <a:rPr lang="en-GB" sz="3400" dirty="0" smtClean="0"/>
              <a:t>(</a:t>
            </a:r>
            <a:r>
              <a:rPr lang="en-GB" sz="3400" dirty="0"/>
              <a:t>bread, crackers, </a:t>
            </a:r>
            <a:r>
              <a:rPr lang="en-GB" sz="3400" dirty="0" err="1" smtClean="0"/>
              <a:t>biscuitss</a:t>
            </a:r>
            <a:r>
              <a:rPr lang="en-GB" sz="3400" dirty="0"/>
              <a:t>, white potatoes, fruit, </a:t>
            </a:r>
            <a:r>
              <a:rPr lang="en-GB" sz="3400" dirty="0" smtClean="0"/>
              <a:t>sugar</a:t>
            </a:r>
            <a:r>
              <a:rPr lang="en-GB" sz="3400" dirty="0"/>
              <a:t>, </a:t>
            </a:r>
            <a:r>
              <a:rPr lang="en-GB" sz="3400" dirty="0" smtClean="0"/>
              <a:t>etc.)</a:t>
            </a:r>
          </a:p>
          <a:p>
            <a:pPr>
              <a:buNone/>
            </a:pPr>
            <a:endParaRPr lang="en-GB" sz="2500" dirty="0"/>
          </a:p>
          <a:p>
            <a:r>
              <a:rPr lang="en-GB" sz="4000" dirty="0" smtClean="0"/>
              <a:t>Insulin </a:t>
            </a:r>
            <a:r>
              <a:rPr lang="en-GB" sz="4000" dirty="0"/>
              <a:t>Signals </a:t>
            </a:r>
            <a:r>
              <a:rPr lang="en-GB" sz="4000" dirty="0" smtClean="0"/>
              <a:t>the body to bring the </a:t>
            </a:r>
            <a:r>
              <a:rPr lang="en-GB" sz="4000" dirty="0"/>
              <a:t>Blood Sugar </a:t>
            </a:r>
            <a:r>
              <a:rPr lang="en-GB" sz="4000" dirty="0" smtClean="0"/>
              <a:t>Down </a:t>
            </a:r>
            <a:r>
              <a:rPr lang="en-GB" sz="4000" dirty="0"/>
              <a:t>&amp; </a:t>
            </a:r>
          </a:p>
          <a:p>
            <a:pPr>
              <a:buNone/>
            </a:pPr>
            <a:r>
              <a:rPr lang="en-GB" sz="4000" dirty="0" smtClean="0"/>
              <a:t>     to </a:t>
            </a:r>
            <a:r>
              <a:rPr lang="en-GB" sz="4000" dirty="0"/>
              <a:t>HOLD </a:t>
            </a:r>
            <a:r>
              <a:rPr lang="en-GB" sz="4000" dirty="0" smtClean="0"/>
              <a:t>ON to </a:t>
            </a:r>
            <a:r>
              <a:rPr lang="en-GB" sz="4000" dirty="0"/>
              <a:t>FAT</a:t>
            </a:r>
            <a:r>
              <a:rPr lang="en-GB" sz="4000" dirty="0" smtClean="0"/>
              <a:t>!</a:t>
            </a:r>
          </a:p>
          <a:p>
            <a:pPr>
              <a:buNone/>
            </a:pPr>
            <a:endParaRPr lang="en-GB" sz="2200" dirty="0"/>
          </a:p>
          <a:p>
            <a:r>
              <a:rPr lang="en-GB" sz="4000" dirty="0" smtClean="0"/>
              <a:t>Scientists have established that anything that causes a rise in our </a:t>
            </a:r>
            <a:r>
              <a:rPr lang="en-GB" sz="4000" dirty="0"/>
              <a:t>Blood Sugar </a:t>
            </a:r>
            <a:r>
              <a:rPr lang="en-GB" sz="4000" dirty="0" smtClean="0"/>
              <a:t>results in Inflammation </a:t>
            </a:r>
          </a:p>
          <a:p>
            <a:pPr>
              <a:buNone/>
            </a:pPr>
            <a:endParaRPr lang="en-GB" sz="2900" dirty="0">
              <a:solidFill>
                <a:schemeClr val="accent3">
                  <a:lumMod val="75000"/>
                </a:schemeClr>
              </a:solidFill>
            </a:endParaRPr>
          </a:p>
          <a:p>
            <a:pPr>
              <a:buNone/>
            </a:pPr>
            <a:r>
              <a:rPr lang="en-GB" dirty="0" smtClean="0">
                <a:solidFill>
                  <a:schemeClr val="accent3">
                    <a:lumMod val="75000"/>
                  </a:schemeClr>
                </a:solidFill>
              </a:rPr>
              <a:t>Fit </a:t>
            </a:r>
            <a:r>
              <a:rPr lang="en-GB" dirty="0">
                <a:solidFill>
                  <a:schemeClr val="accent3">
                    <a:lumMod val="75000"/>
                  </a:schemeClr>
                </a:solidFill>
              </a:rPr>
              <a:t>Fact: </a:t>
            </a:r>
            <a:r>
              <a:rPr lang="en-GB" dirty="0" smtClean="0">
                <a:solidFill>
                  <a:schemeClr val="accent3">
                    <a:lumMod val="75000"/>
                  </a:schemeClr>
                </a:solidFill>
              </a:rPr>
              <a:t>Inflammation </a:t>
            </a:r>
            <a:r>
              <a:rPr lang="en-GB" dirty="0">
                <a:solidFill>
                  <a:schemeClr val="accent3">
                    <a:lumMod val="75000"/>
                  </a:schemeClr>
                </a:solidFill>
              </a:rPr>
              <a:t>is at the basis of virtually every disease </a:t>
            </a:r>
            <a:r>
              <a:rPr lang="en-GB" dirty="0" smtClean="0">
                <a:solidFill>
                  <a:schemeClr val="accent3">
                    <a:lumMod val="75000"/>
                  </a:schemeClr>
                </a:solidFill>
              </a:rPr>
              <a:t>process such as Cancer</a:t>
            </a:r>
            <a:r>
              <a:rPr lang="en-GB" dirty="0">
                <a:solidFill>
                  <a:schemeClr val="accent3">
                    <a:lumMod val="75000"/>
                  </a:schemeClr>
                </a:solidFill>
              </a:rPr>
              <a:t>, </a:t>
            </a:r>
            <a:r>
              <a:rPr lang="en-GB" dirty="0" smtClean="0">
                <a:solidFill>
                  <a:schemeClr val="accent3">
                    <a:lumMod val="75000"/>
                  </a:schemeClr>
                </a:solidFill>
              </a:rPr>
              <a:t>   Aging</a:t>
            </a:r>
            <a:r>
              <a:rPr lang="en-GB" dirty="0">
                <a:solidFill>
                  <a:schemeClr val="accent3">
                    <a:lumMod val="75000"/>
                  </a:schemeClr>
                </a:solidFill>
              </a:rPr>
              <a:t>, Alzheimer’s, Heart </a:t>
            </a:r>
            <a:r>
              <a:rPr lang="en-GB" dirty="0" smtClean="0">
                <a:solidFill>
                  <a:schemeClr val="accent3">
                    <a:lumMod val="75000"/>
                  </a:schemeClr>
                </a:solidFill>
              </a:rPr>
              <a:t>Disease </a:t>
            </a:r>
            <a:r>
              <a:rPr lang="en-GB" dirty="0">
                <a:solidFill>
                  <a:schemeClr val="accent3">
                    <a:lumMod val="75000"/>
                  </a:schemeClr>
                </a:solidFill>
              </a:rPr>
              <a:t>and Wrinkled Skin </a:t>
            </a:r>
            <a:r>
              <a:rPr lang="en-GB" dirty="0" smtClean="0">
                <a:solidFill>
                  <a:schemeClr val="accent3">
                    <a:lumMod val="75000"/>
                  </a:schemeClr>
                </a:solidFill>
              </a:rPr>
              <a:t>    </a:t>
            </a:r>
            <a:r>
              <a:rPr lang="en-GB" i="1" dirty="0" smtClean="0">
                <a:solidFill>
                  <a:schemeClr val="accent3">
                    <a:lumMod val="75000"/>
                  </a:schemeClr>
                </a:solidFill>
              </a:rPr>
              <a:t>Dr</a:t>
            </a:r>
            <a:r>
              <a:rPr lang="en-GB" i="1" dirty="0">
                <a:solidFill>
                  <a:schemeClr val="accent3">
                    <a:lumMod val="75000"/>
                  </a:schemeClr>
                </a:solidFill>
              </a:rPr>
              <a:t>. Nicholas </a:t>
            </a:r>
            <a:r>
              <a:rPr lang="en-GB" i="1" dirty="0" err="1" smtClean="0">
                <a:solidFill>
                  <a:schemeClr val="accent3">
                    <a:lumMod val="75000"/>
                  </a:schemeClr>
                </a:solidFill>
              </a:rPr>
              <a:t>Perricone</a:t>
            </a:r>
            <a:endParaRPr lang="en-GB" i="1" dirty="0">
              <a:solidFill>
                <a:schemeClr val="accent3">
                  <a:lumMod val="75000"/>
                </a:schemeClr>
              </a:solidFill>
            </a:endParaRPr>
          </a:p>
        </p:txBody>
      </p:sp>
      <p:pic>
        <p:nvPicPr>
          <p:cNvPr id="4" name="Picture 3" descr="Carbohydrates_Blood_Sugar_Levels.jpg"/>
          <p:cNvPicPr>
            <a:picLocks noChangeAspect="1"/>
          </p:cNvPicPr>
          <p:nvPr/>
        </p:nvPicPr>
        <p:blipFill>
          <a:blip r:embed="rId2" cstate="print"/>
          <a:stretch>
            <a:fillRect/>
          </a:stretch>
        </p:blipFill>
        <p:spPr>
          <a:xfrm>
            <a:off x="3131841" y="116631"/>
            <a:ext cx="5760640" cy="324036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04664"/>
            <a:ext cx="7643192" cy="998984"/>
          </a:xfrm>
        </p:spPr>
        <p:txBody>
          <a:bodyPr>
            <a:normAutofit fontScale="90000"/>
          </a:bodyPr>
          <a:lstStyle/>
          <a:p>
            <a:pPr lvl="0"/>
            <a:r>
              <a:rPr lang="en-GB" dirty="0"/>
              <a:t>Support Elimination Organs</a:t>
            </a:r>
            <a:br>
              <a:rPr lang="en-GB" dirty="0"/>
            </a:br>
            <a:r>
              <a:rPr lang="en-GB" dirty="0"/>
              <a:t>Liver, Kidneys, Blood &amp; </a:t>
            </a:r>
            <a:r>
              <a:rPr lang="en-GB" dirty="0" smtClean="0"/>
              <a:t>Skin</a:t>
            </a:r>
            <a:endParaRPr lang="en-GB" dirty="0"/>
          </a:p>
        </p:txBody>
      </p:sp>
      <p:sp>
        <p:nvSpPr>
          <p:cNvPr id="3" name="Content Placeholder 2"/>
          <p:cNvSpPr>
            <a:spLocks noGrp="1"/>
          </p:cNvSpPr>
          <p:nvPr>
            <p:ph idx="1"/>
          </p:nvPr>
        </p:nvSpPr>
        <p:spPr>
          <a:xfrm>
            <a:off x="251520" y="2060848"/>
            <a:ext cx="8640960" cy="3240360"/>
          </a:xfrm>
        </p:spPr>
        <p:txBody>
          <a:bodyPr>
            <a:normAutofit fontScale="92500" lnSpcReduction="20000"/>
          </a:bodyPr>
          <a:lstStyle/>
          <a:p>
            <a:pPr>
              <a:buNone/>
            </a:pPr>
            <a:r>
              <a:rPr lang="en-GB" dirty="0" smtClean="0"/>
              <a:t>Strive </a:t>
            </a:r>
            <a:r>
              <a:rPr lang="en-GB" dirty="0"/>
              <a:t>to continually support these crucial </a:t>
            </a:r>
            <a:r>
              <a:rPr lang="en-GB" dirty="0" smtClean="0"/>
              <a:t>organs</a:t>
            </a:r>
          </a:p>
          <a:p>
            <a:pPr>
              <a:buNone/>
            </a:pPr>
            <a:r>
              <a:rPr lang="en-GB" dirty="0" smtClean="0"/>
              <a:t> </a:t>
            </a:r>
            <a:endParaRPr lang="en-GB" dirty="0"/>
          </a:p>
          <a:p>
            <a:r>
              <a:rPr lang="en-GB" dirty="0" smtClean="0"/>
              <a:t>Safely </a:t>
            </a:r>
            <a:r>
              <a:rPr lang="en-GB" dirty="0"/>
              <a:t>support and cleanse through a clean </a:t>
            </a:r>
            <a:r>
              <a:rPr lang="en-GB" dirty="0" smtClean="0"/>
              <a:t>diet </a:t>
            </a:r>
            <a:r>
              <a:rPr lang="en-GB" dirty="0"/>
              <a:t>and clean supplements </a:t>
            </a:r>
            <a:endParaRPr lang="en-GB" dirty="0" smtClean="0"/>
          </a:p>
          <a:p>
            <a:pPr>
              <a:buNone/>
            </a:pPr>
            <a:endParaRPr lang="en-GB" sz="1300" dirty="0"/>
          </a:p>
          <a:p>
            <a:r>
              <a:rPr lang="en-GB" dirty="0" smtClean="0"/>
              <a:t>Use </a:t>
            </a:r>
            <a:r>
              <a:rPr lang="en-GB" dirty="0"/>
              <a:t>clean and safe personal care </a:t>
            </a:r>
            <a:r>
              <a:rPr lang="en-GB" dirty="0" smtClean="0"/>
              <a:t>products</a:t>
            </a:r>
          </a:p>
          <a:p>
            <a:pPr>
              <a:buNone/>
            </a:pPr>
            <a:endParaRPr lang="en-GB" sz="1400" dirty="0"/>
          </a:p>
          <a:p>
            <a:r>
              <a:rPr lang="en-GB" dirty="0" smtClean="0"/>
              <a:t>Make </a:t>
            </a:r>
            <a:r>
              <a:rPr lang="en-GB" dirty="0"/>
              <a:t>the right choices </a:t>
            </a:r>
            <a:r>
              <a:rPr lang="en-GB" dirty="0" smtClean="0"/>
              <a:t>everyday</a:t>
            </a:r>
            <a:endParaRPr lang="en-GB" dirty="0"/>
          </a:p>
        </p:txBody>
      </p:sp>
      <p:pic>
        <p:nvPicPr>
          <p:cNvPr id="4" name="Picture 3" descr="psb1.jpg"/>
          <p:cNvPicPr>
            <a:picLocks noChangeAspect="1"/>
          </p:cNvPicPr>
          <p:nvPr/>
        </p:nvPicPr>
        <p:blipFill>
          <a:blip r:embed="rId2" cstate="print"/>
          <a:stretch>
            <a:fillRect/>
          </a:stretch>
        </p:blipFill>
        <p:spPr>
          <a:xfrm>
            <a:off x="0" y="5517232"/>
            <a:ext cx="9144000" cy="1043492"/>
          </a:xfrm>
          <a:prstGeom prst="rect">
            <a:avLst/>
          </a:prstGeom>
        </p:spPr>
      </p:pic>
      <p:pic>
        <p:nvPicPr>
          <p:cNvPr id="5" name="Picture 4" descr="arbonne.png"/>
          <p:cNvPicPr>
            <a:picLocks noChangeAspect="1"/>
          </p:cNvPicPr>
          <p:nvPr/>
        </p:nvPicPr>
        <p:blipFill>
          <a:blip r:embed="rId3" cstate="print"/>
          <a:stretch>
            <a:fillRect/>
          </a:stretch>
        </p:blipFill>
        <p:spPr>
          <a:xfrm>
            <a:off x="323528" y="260648"/>
            <a:ext cx="1296144" cy="140415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5760640" cy="648072"/>
          </a:xfrm>
        </p:spPr>
        <p:txBody>
          <a:bodyPr>
            <a:normAutofit fontScale="90000"/>
          </a:bodyPr>
          <a:lstStyle/>
          <a:p>
            <a:pPr lvl="0"/>
            <a:r>
              <a:rPr lang="en-GB" dirty="0"/>
              <a:t>Remove </a:t>
            </a:r>
            <a:r>
              <a:rPr lang="en-GB" dirty="0" smtClean="0"/>
              <a:t>Toxins = Lose </a:t>
            </a:r>
            <a:r>
              <a:rPr lang="en-GB" dirty="0"/>
              <a:t>Fat</a:t>
            </a:r>
          </a:p>
        </p:txBody>
      </p:sp>
      <p:sp>
        <p:nvSpPr>
          <p:cNvPr id="3" name="Content Placeholder 2"/>
          <p:cNvSpPr>
            <a:spLocks noGrp="1"/>
          </p:cNvSpPr>
          <p:nvPr>
            <p:ph idx="1"/>
          </p:nvPr>
        </p:nvSpPr>
        <p:spPr>
          <a:xfrm>
            <a:off x="179512" y="1268760"/>
            <a:ext cx="2664296" cy="5112568"/>
          </a:xfrm>
        </p:spPr>
        <p:txBody>
          <a:bodyPr>
            <a:normAutofit fontScale="55000" lnSpcReduction="20000"/>
          </a:bodyPr>
          <a:lstStyle/>
          <a:p>
            <a:pPr>
              <a:buNone/>
            </a:pPr>
            <a:r>
              <a:rPr lang="en-GB" dirty="0"/>
              <a:t>The body forms fat </a:t>
            </a:r>
            <a:r>
              <a:rPr lang="en-GB" dirty="0" smtClean="0"/>
              <a:t>cells</a:t>
            </a:r>
          </a:p>
          <a:p>
            <a:pPr>
              <a:buNone/>
            </a:pPr>
            <a:r>
              <a:rPr lang="en-GB" dirty="0" smtClean="0"/>
              <a:t>around </a:t>
            </a:r>
            <a:r>
              <a:rPr lang="en-GB" dirty="0"/>
              <a:t>toxins to </a:t>
            </a:r>
            <a:r>
              <a:rPr lang="en-GB" dirty="0" smtClean="0"/>
              <a:t>protect</a:t>
            </a:r>
          </a:p>
          <a:p>
            <a:pPr>
              <a:buNone/>
            </a:pPr>
            <a:r>
              <a:rPr lang="en-GB" dirty="0" smtClean="0"/>
              <a:t>vital organs</a:t>
            </a:r>
          </a:p>
          <a:p>
            <a:pPr>
              <a:buNone/>
            </a:pPr>
            <a:endParaRPr lang="en-GB" sz="1300" dirty="0"/>
          </a:p>
          <a:p>
            <a:pPr>
              <a:buNone/>
            </a:pPr>
            <a:r>
              <a:rPr lang="en-GB" dirty="0" smtClean="0"/>
              <a:t>The </a:t>
            </a:r>
            <a:r>
              <a:rPr lang="en-GB" dirty="0"/>
              <a:t>more toxins in </a:t>
            </a:r>
            <a:r>
              <a:rPr lang="en-GB" dirty="0" smtClean="0"/>
              <a:t>your</a:t>
            </a:r>
          </a:p>
          <a:p>
            <a:pPr>
              <a:buNone/>
            </a:pPr>
            <a:r>
              <a:rPr lang="en-GB" dirty="0" smtClean="0"/>
              <a:t>diet, the more difficulty</a:t>
            </a:r>
          </a:p>
          <a:p>
            <a:pPr>
              <a:buNone/>
            </a:pPr>
            <a:r>
              <a:rPr lang="en-GB" dirty="0" smtClean="0"/>
              <a:t>losing </a:t>
            </a:r>
            <a:r>
              <a:rPr lang="en-GB" dirty="0"/>
              <a:t>weight </a:t>
            </a:r>
            <a:r>
              <a:rPr lang="en-GB" dirty="0" smtClean="0"/>
              <a:t> –  this is</a:t>
            </a:r>
          </a:p>
          <a:p>
            <a:pPr>
              <a:buNone/>
            </a:pPr>
            <a:r>
              <a:rPr lang="en-GB" dirty="0" smtClean="0"/>
              <a:t>why </a:t>
            </a:r>
            <a:r>
              <a:rPr lang="en-GB" dirty="0"/>
              <a:t>many plateau or </a:t>
            </a:r>
            <a:r>
              <a:rPr lang="en-GB" dirty="0" smtClean="0"/>
              <a:t>get</a:t>
            </a:r>
          </a:p>
          <a:p>
            <a:pPr>
              <a:buNone/>
            </a:pPr>
            <a:r>
              <a:rPr lang="en-GB" dirty="0" smtClean="0"/>
              <a:t>stuck</a:t>
            </a:r>
          </a:p>
          <a:p>
            <a:pPr>
              <a:buNone/>
            </a:pPr>
            <a:endParaRPr lang="en-GB" sz="1200" dirty="0" smtClean="0"/>
          </a:p>
          <a:p>
            <a:pPr>
              <a:buNone/>
            </a:pPr>
            <a:endParaRPr lang="en-GB" sz="1200" dirty="0" smtClean="0"/>
          </a:p>
          <a:p>
            <a:pPr>
              <a:buNone/>
            </a:pPr>
            <a:endParaRPr lang="en-GB" sz="1200" dirty="0"/>
          </a:p>
          <a:p>
            <a:pPr>
              <a:buNone/>
            </a:pPr>
            <a:r>
              <a:rPr lang="en-GB" dirty="0" smtClean="0"/>
              <a:t>Remove </a:t>
            </a:r>
            <a:r>
              <a:rPr lang="en-GB" dirty="0"/>
              <a:t>Toxins and </a:t>
            </a:r>
            <a:r>
              <a:rPr lang="en-GB" dirty="0" smtClean="0"/>
              <a:t>Lose</a:t>
            </a:r>
          </a:p>
          <a:p>
            <a:pPr>
              <a:buNone/>
            </a:pPr>
            <a:r>
              <a:rPr lang="en-GB" dirty="0" smtClean="0"/>
              <a:t>Weight</a:t>
            </a:r>
          </a:p>
          <a:p>
            <a:pPr>
              <a:buNone/>
            </a:pPr>
            <a:endParaRPr lang="en-GB" sz="1200" dirty="0"/>
          </a:p>
          <a:p>
            <a:r>
              <a:rPr lang="en-GB" dirty="0" smtClean="0"/>
              <a:t>What </a:t>
            </a:r>
            <a:r>
              <a:rPr lang="en-GB" dirty="0"/>
              <a:t>is a toxin? </a:t>
            </a:r>
            <a:endParaRPr lang="en-GB" dirty="0" smtClean="0"/>
          </a:p>
          <a:p>
            <a:pPr>
              <a:buNone/>
            </a:pPr>
            <a:r>
              <a:rPr lang="en-GB" dirty="0"/>
              <a:t> </a:t>
            </a:r>
            <a:r>
              <a:rPr lang="en-GB" dirty="0" smtClean="0"/>
              <a:t>      Anything </a:t>
            </a:r>
            <a:r>
              <a:rPr lang="en-GB" dirty="0"/>
              <a:t>your body cannot </a:t>
            </a:r>
            <a:r>
              <a:rPr lang="en-GB" dirty="0" smtClean="0"/>
              <a:t>use </a:t>
            </a:r>
            <a:r>
              <a:rPr lang="en-GB" dirty="0"/>
              <a:t>as </a:t>
            </a:r>
            <a:r>
              <a:rPr lang="en-GB" dirty="0" smtClean="0"/>
              <a:t>energy (what </a:t>
            </a:r>
            <a:r>
              <a:rPr lang="en-GB" dirty="0"/>
              <a:t>your body can absorb &amp; </a:t>
            </a:r>
            <a:r>
              <a:rPr lang="en-GB" dirty="0" smtClean="0"/>
              <a:t>use </a:t>
            </a:r>
            <a:r>
              <a:rPr lang="en-GB" dirty="0"/>
              <a:t>as </a:t>
            </a:r>
            <a:r>
              <a:rPr lang="en-GB" dirty="0" smtClean="0"/>
              <a:t>fuel)</a:t>
            </a:r>
          </a:p>
          <a:p>
            <a:endParaRPr lang="en-GB" dirty="0"/>
          </a:p>
          <a:p>
            <a:endParaRPr lang="en-GB" dirty="0"/>
          </a:p>
        </p:txBody>
      </p:sp>
      <p:pic>
        <p:nvPicPr>
          <p:cNvPr id="5" name="Picture 4" descr="diet v nutritional cleansing.jpg"/>
          <p:cNvPicPr>
            <a:picLocks noChangeAspect="1"/>
          </p:cNvPicPr>
          <p:nvPr/>
        </p:nvPicPr>
        <p:blipFill>
          <a:blip r:embed="rId2" cstate="print"/>
          <a:stretch>
            <a:fillRect/>
          </a:stretch>
        </p:blipFill>
        <p:spPr>
          <a:xfrm>
            <a:off x="2717310" y="1124743"/>
            <a:ext cx="6402144" cy="511256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Inflammation = Disease</a:t>
            </a:r>
            <a:r>
              <a:rPr lang="en-GB" dirty="0" smtClean="0"/>
              <a:t> </a:t>
            </a:r>
            <a:r>
              <a:rPr lang="en-GB" dirty="0"/>
              <a:t> </a:t>
            </a:r>
          </a:p>
        </p:txBody>
      </p:sp>
      <p:sp>
        <p:nvSpPr>
          <p:cNvPr id="3" name="Content Placeholder 2"/>
          <p:cNvSpPr>
            <a:spLocks noGrp="1"/>
          </p:cNvSpPr>
          <p:nvPr>
            <p:ph idx="1"/>
          </p:nvPr>
        </p:nvSpPr>
        <p:spPr>
          <a:xfrm>
            <a:off x="457200" y="1484784"/>
            <a:ext cx="8229600" cy="5256584"/>
          </a:xfrm>
        </p:spPr>
        <p:txBody>
          <a:bodyPr>
            <a:normAutofit fontScale="92500" lnSpcReduction="10000"/>
          </a:bodyPr>
          <a:lstStyle/>
          <a:p>
            <a:pPr lvl="0" algn="ctr">
              <a:buNone/>
            </a:pPr>
            <a:r>
              <a:rPr lang="en-GB" sz="3000" dirty="0">
                <a:solidFill>
                  <a:srgbClr val="FF0000"/>
                </a:solidFill>
              </a:rPr>
              <a:t>Acidic/Low pH </a:t>
            </a:r>
            <a:r>
              <a:rPr lang="en-GB" sz="3000" dirty="0" smtClean="0">
                <a:solidFill>
                  <a:srgbClr val="FF0000"/>
                </a:solidFill>
              </a:rPr>
              <a:t> =  Inflammation  =  </a:t>
            </a:r>
            <a:r>
              <a:rPr lang="en-GB" sz="3000" dirty="0">
                <a:solidFill>
                  <a:srgbClr val="FF0000"/>
                </a:solidFill>
              </a:rPr>
              <a:t>DISEASE</a:t>
            </a:r>
          </a:p>
          <a:p>
            <a:pPr algn="ctr">
              <a:buNone/>
            </a:pPr>
            <a:r>
              <a:rPr lang="en-GB" sz="3000" dirty="0" smtClean="0"/>
              <a:t>Food </a:t>
            </a:r>
            <a:r>
              <a:rPr lang="en-GB" sz="3000" dirty="0"/>
              <a:t>is either </a:t>
            </a:r>
            <a:r>
              <a:rPr lang="en-GB" sz="3000" dirty="0">
                <a:solidFill>
                  <a:srgbClr val="FF0000"/>
                </a:solidFill>
              </a:rPr>
              <a:t>Acidic </a:t>
            </a:r>
            <a:r>
              <a:rPr lang="en-GB" sz="3000" dirty="0"/>
              <a:t>/</a:t>
            </a:r>
            <a:r>
              <a:rPr lang="en-GB" sz="3000" dirty="0">
                <a:solidFill>
                  <a:schemeClr val="accent3">
                    <a:lumMod val="75000"/>
                  </a:schemeClr>
                </a:solidFill>
              </a:rPr>
              <a:t> Alkaline </a:t>
            </a:r>
            <a:r>
              <a:rPr lang="en-GB" sz="2600" dirty="0">
                <a:solidFill>
                  <a:schemeClr val="accent3">
                    <a:lumMod val="75000"/>
                  </a:schemeClr>
                </a:solidFill>
              </a:rPr>
              <a:t>(pH balanced) </a:t>
            </a:r>
            <a:endParaRPr lang="en-GB" sz="2600" dirty="0" smtClean="0">
              <a:solidFill>
                <a:schemeClr val="accent3">
                  <a:lumMod val="75000"/>
                </a:schemeClr>
              </a:solidFill>
            </a:endParaRPr>
          </a:p>
          <a:p>
            <a:pPr algn="ctr">
              <a:buNone/>
            </a:pPr>
            <a:endParaRPr lang="en-GB" sz="1300" dirty="0">
              <a:solidFill>
                <a:schemeClr val="accent3">
                  <a:lumMod val="75000"/>
                </a:schemeClr>
              </a:solidFill>
            </a:endParaRPr>
          </a:p>
          <a:p>
            <a:pPr algn="ctr">
              <a:buNone/>
            </a:pPr>
            <a:r>
              <a:rPr lang="en-GB" sz="2400" dirty="0" smtClean="0"/>
              <a:t>Mildly </a:t>
            </a:r>
            <a:r>
              <a:rPr lang="en-GB" sz="2400" dirty="0"/>
              <a:t>Acidic Bodies eventually lead </a:t>
            </a:r>
            <a:r>
              <a:rPr lang="en-GB" sz="2400" dirty="0" smtClean="0"/>
              <a:t>to</a:t>
            </a:r>
          </a:p>
          <a:p>
            <a:pPr algn="ctr">
              <a:buNone/>
            </a:pPr>
            <a:r>
              <a:rPr lang="en-GB" sz="2400" dirty="0" smtClean="0"/>
              <a:t> </a:t>
            </a:r>
          </a:p>
          <a:p>
            <a:pPr algn="ctr">
              <a:buNone/>
            </a:pPr>
            <a:r>
              <a:rPr lang="en-GB" sz="2200" dirty="0" smtClean="0"/>
              <a:t>Cancer  *  Heart Disease  *  Type2 </a:t>
            </a:r>
            <a:r>
              <a:rPr lang="en-GB" sz="2200" dirty="0"/>
              <a:t>Diabetes </a:t>
            </a:r>
            <a:r>
              <a:rPr lang="en-GB" sz="2200" dirty="0" smtClean="0"/>
              <a:t> *  </a:t>
            </a:r>
            <a:r>
              <a:rPr lang="en-GB" sz="2200" dirty="0"/>
              <a:t>Insulin Resistance </a:t>
            </a:r>
            <a:r>
              <a:rPr lang="en-GB" sz="2200" dirty="0" smtClean="0"/>
              <a:t> </a:t>
            </a:r>
          </a:p>
          <a:p>
            <a:pPr algn="ctr">
              <a:buNone/>
            </a:pPr>
            <a:r>
              <a:rPr lang="en-GB" sz="2200" dirty="0" smtClean="0"/>
              <a:t> Stroke  *  Hypertension  *  Osteoporosis  *  Acne  *  Fatigue  * </a:t>
            </a:r>
            <a:r>
              <a:rPr lang="en-GB" sz="2200" dirty="0"/>
              <a:t>Cravings </a:t>
            </a:r>
          </a:p>
          <a:p>
            <a:pPr algn="ctr">
              <a:buNone/>
            </a:pPr>
            <a:r>
              <a:rPr lang="en-GB" sz="2200" dirty="0" smtClean="0"/>
              <a:t> Bladder Infections  *  Kidney </a:t>
            </a:r>
            <a:r>
              <a:rPr lang="en-GB" sz="2200" dirty="0"/>
              <a:t>Stones </a:t>
            </a:r>
            <a:r>
              <a:rPr lang="en-GB" sz="2200" dirty="0" smtClean="0"/>
              <a:t> *  Suppressed </a:t>
            </a:r>
            <a:r>
              <a:rPr lang="en-GB" sz="2200" dirty="0"/>
              <a:t>Immune System </a:t>
            </a:r>
            <a:r>
              <a:rPr lang="en-GB" sz="2200" dirty="0" smtClean="0"/>
              <a:t>      Autoimmune </a:t>
            </a:r>
            <a:r>
              <a:rPr lang="en-GB" sz="2200" dirty="0"/>
              <a:t>Diseases </a:t>
            </a:r>
            <a:r>
              <a:rPr lang="en-GB" sz="2200" dirty="0" smtClean="0"/>
              <a:t> *  Weight </a:t>
            </a:r>
            <a:r>
              <a:rPr lang="en-GB" sz="2200" dirty="0"/>
              <a:t>Gain </a:t>
            </a:r>
            <a:r>
              <a:rPr lang="en-GB" sz="2200" dirty="0" smtClean="0"/>
              <a:t> * </a:t>
            </a:r>
            <a:r>
              <a:rPr lang="en-GB" sz="2200" dirty="0"/>
              <a:t>Low </a:t>
            </a:r>
            <a:r>
              <a:rPr lang="en-GB" sz="2200" dirty="0" smtClean="0"/>
              <a:t>Energy  * </a:t>
            </a:r>
            <a:r>
              <a:rPr lang="en-GB" sz="2200" dirty="0"/>
              <a:t>Chronic </a:t>
            </a:r>
            <a:r>
              <a:rPr lang="en-GB" sz="2200" dirty="0" smtClean="0"/>
              <a:t>Fatigue  Accelerated </a:t>
            </a:r>
            <a:r>
              <a:rPr lang="en-GB" sz="2200" dirty="0"/>
              <a:t>Aging </a:t>
            </a:r>
            <a:r>
              <a:rPr lang="en-GB" sz="2200" dirty="0" smtClean="0"/>
              <a:t> *  </a:t>
            </a:r>
            <a:r>
              <a:rPr lang="en-GB" sz="2200" dirty="0"/>
              <a:t>Alzheimer’s Disease </a:t>
            </a:r>
            <a:r>
              <a:rPr lang="en-GB" sz="2200" dirty="0" smtClean="0"/>
              <a:t> *  </a:t>
            </a:r>
            <a:r>
              <a:rPr lang="en-GB" sz="2200" dirty="0"/>
              <a:t>Dementia </a:t>
            </a:r>
          </a:p>
          <a:p>
            <a:pPr algn="ctr">
              <a:buNone/>
            </a:pPr>
            <a:r>
              <a:rPr lang="en-GB" sz="2200" dirty="0" smtClean="0"/>
              <a:t>Aching </a:t>
            </a:r>
            <a:r>
              <a:rPr lang="en-GB" sz="2200" dirty="0"/>
              <a:t>Muscles </a:t>
            </a:r>
            <a:r>
              <a:rPr lang="en-GB" sz="2200" dirty="0" smtClean="0"/>
              <a:t>* </a:t>
            </a:r>
            <a:r>
              <a:rPr lang="en-GB" sz="2200" dirty="0"/>
              <a:t>Joint Pain </a:t>
            </a:r>
            <a:r>
              <a:rPr lang="en-GB" sz="2200" dirty="0" smtClean="0"/>
              <a:t>* </a:t>
            </a:r>
            <a:r>
              <a:rPr lang="en-GB" sz="2200" dirty="0"/>
              <a:t>Rheumatoid Arthritis </a:t>
            </a:r>
            <a:r>
              <a:rPr lang="en-GB" sz="2200" dirty="0" smtClean="0"/>
              <a:t> *  Slow Digestion</a:t>
            </a:r>
          </a:p>
          <a:p>
            <a:pPr algn="ctr">
              <a:buNone/>
            </a:pPr>
            <a:r>
              <a:rPr lang="en-GB" sz="2200" dirty="0" smtClean="0"/>
              <a:t> IBS  *  </a:t>
            </a:r>
            <a:r>
              <a:rPr lang="en-GB" sz="2200" dirty="0" err="1"/>
              <a:t>Crohn’s</a:t>
            </a:r>
            <a:r>
              <a:rPr lang="en-GB" sz="2200" dirty="0"/>
              <a:t> </a:t>
            </a:r>
            <a:r>
              <a:rPr lang="en-GB" sz="2200" dirty="0" smtClean="0"/>
              <a:t>Disease  *  Fungal Overgrowth</a:t>
            </a:r>
          </a:p>
          <a:p>
            <a:pPr>
              <a:buFont typeface="Arial" charset="0"/>
              <a:buChar char="•"/>
            </a:pPr>
            <a:endParaRPr lang="en-GB" sz="2400" dirty="0"/>
          </a:p>
          <a:p>
            <a:pPr>
              <a:buNone/>
            </a:pPr>
            <a:r>
              <a:rPr lang="en-GB" sz="2400" dirty="0" smtClean="0">
                <a:solidFill>
                  <a:schemeClr val="accent3">
                    <a:lumMod val="75000"/>
                  </a:schemeClr>
                </a:solidFill>
              </a:rPr>
              <a:t>Fit Fact : Mildly Acidic Bodies get STRESSED &amp; INFLAMED, which is a breeding ground for inflammatory based diseases </a:t>
            </a:r>
          </a:p>
          <a:p>
            <a:pPr>
              <a:buNone/>
            </a:pPr>
            <a:endParaRPr lang="en-GB" sz="2400" dirty="0"/>
          </a:p>
          <a:p>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l"/>
            <a:r>
              <a:rPr lang="en-GB" sz="3600" dirty="0" smtClean="0"/>
              <a:t>The answer? </a:t>
            </a:r>
            <a:br>
              <a:rPr lang="en-GB" sz="3600" dirty="0" smtClean="0"/>
            </a:br>
            <a:r>
              <a:rPr lang="en-GB" sz="3600" dirty="0" smtClean="0"/>
              <a:t>Eat </a:t>
            </a:r>
            <a:r>
              <a:rPr lang="en-GB" sz="3600" dirty="0"/>
              <a:t>More Alkaline </a:t>
            </a:r>
            <a:r>
              <a:rPr lang="en-GB" sz="3600" dirty="0" smtClean="0"/>
              <a:t>Forming Foods</a:t>
            </a:r>
            <a:endParaRPr lang="en-GB" sz="3600" dirty="0"/>
          </a:p>
        </p:txBody>
      </p:sp>
      <p:pic>
        <p:nvPicPr>
          <p:cNvPr id="4" name="Content Placeholder 3" descr="30dayalkalinity-food-chart.jpg"/>
          <p:cNvPicPr>
            <a:picLocks noGrp="1" noChangeAspect="1"/>
          </p:cNvPicPr>
          <p:nvPr>
            <p:ph idx="1"/>
          </p:nvPr>
        </p:nvPicPr>
        <p:blipFill>
          <a:blip r:embed="rId2" cstate="print"/>
          <a:stretch>
            <a:fillRect/>
          </a:stretch>
        </p:blipFill>
        <p:spPr>
          <a:xfrm>
            <a:off x="179512" y="1556791"/>
            <a:ext cx="5760640" cy="5090269"/>
          </a:xfrm>
        </p:spPr>
      </p:pic>
      <p:sp>
        <p:nvSpPr>
          <p:cNvPr id="5" name="TextBox 4"/>
          <p:cNvSpPr txBox="1"/>
          <p:nvPr/>
        </p:nvSpPr>
        <p:spPr>
          <a:xfrm>
            <a:off x="6191672" y="1748909"/>
            <a:ext cx="2952328" cy="5109091"/>
          </a:xfrm>
          <a:prstGeom prst="rect">
            <a:avLst/>
          </a:prstGeom>
          <a:noFill/>
        </p:spPr>
        <p:txBody>
          <a:bodyPr wrap="square" rtlCol="0">
            <a:spAutoFit/>
          </a:bodyPr>
          <a:lstStyle/>
          <a:p>
            <a:r>
              <a:rPr lang="en-GB" sz="2800" dirty="0"/>
              <a:t>The 7 most alkaline foods (foods that absorb acids are: </a:t>
            </a:r>
            <a:endParaRPr lang="en-GB" sz="2800" dirty="0" smtClean="0"/>
          </a:p>
          <a:p>
            <a:pPr>
              <a:buFont typeface="Arial" pitchFamily="34" charset="0"/>
              <a:buChar char="•"/>
            </a:pPr>
            <a:r>
              <a:rPr lang="en-GB" sz="2800" dirty="0" smtClean="0"/>
              <a:t>Spinach</a:t>
            </a:r>
          </a:p>
          <a:p>
            <a:pPr>
              <a:buFont typeface="Arial" pitchFamily="34" charset="0"/>
              <a:buChar char="•"/>
            </a:pPr>
            <a:r>
              <a:rPr lang="en-GB" sz="2800" dirty="0" smtClean="0"/>
              <a:t>Kale </a:t>
            </a:r>
          </a:p>
          <a:p>
            <a:pPr>
              <a:buFont typeface="Arial" pitchFamily="34" charset="0"/>
              <a:buChar char="•"/>
            </a:pPr>
            <a:r>
              <a:rPr lang="en-GB" sz="2800" dirty="0" smtClean="0"/>
              <a:t>Cucumber</a:t>
            </a:r>
          </a:p>
          <a:p>
            <a:pPr>
              <a:buFont typeface="Arial" pitchFamily="34" charset="0"/>
              <a:buChar char="•"/>
            </a:pPr>
            <a:r>
              <a:rPr lang="en-GB" sz="2800" dirty="0" smtClean="0"/>
              <a:t>Broccoli </a:t>
            </a:r>
          </a:p>
          <a:p>
            <a:pPr>
              <a:buFont typeface="Arial" pitchFamily="34" charset="0"/>
              <a:buChar char="•"/>
            </a:pPr>
            <a:r>
              <a:rPr lang="en-GB" sz="2800" dirty="0" smtClean="0"/>
              <a:t>Avocado </a:t>
            </a:r>
          </a:p>
          <a:p>
            <a:pPr>
              <a:buFont typeface="Arial" pitchFamily="34" charset="0"/>
              <a:buChar char="•"/>
            </a:pPr>
            <a:r>
              <a:rPr lang="en-GB" sz="2800" dirty="0" smtClean="0"/>
              <a:t>Celery </a:t>
            </a:r>
          </a:p>
          <a:p>
            <a:pPr>
              <a:buFont typeface="Arial" pitchFamily="34" charset="0"/>
              <a:buChar char="•"/>
            </a:pPr>
            <a:r>
              <a:rPr lang="en-GB" sz="2800" dirty="0" smtClean="0"/>
              <a:t>Peppers</a:t>
            </a:r>
            <a:endParaRPr lang="en-GB" sz="2800" dirty="0"/>
          </a:p>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a:t>What’s the Deal with Dairy</a:t>
            </a:r>
            <a:r>
              <a:rPr lang="en-GB" dirty="0" smtClean="0"/>
              <a:t>?</a:t>
            </a:r>
            <a:endParaRPr lang="en-GB" dirty="0"/>
          </a:p>
        </p:txBody>
      </p:sp>
      <p:sp>
        <p:nvSpPr>
          <p:cNvPr id="3" name="Content Placeholder 2"/>
          <p:cNvSpPr>
            <a:spLocks noGrp="1"/>
          </p:cNvSpPr>
          <p:nvPr>
            <p:ph idx="1"/>
          </p:nvPr>
        </p:nvSpPr>
        <p:spPr>
          <a:xfrm>
            <a:off x="251520" y="1484784"/>
            <a:ext cx="8568952" cy="5040560"/>
          </a:xfrm>
        </p:spPr>
        <p:txBody>
          <a:bodyPr>
            <a:normAutofit fontScale="85000" lnSpcReduction="20000"/>
          </a:bodyPr>
          <a:lstStyle/>
          <a:p>
            <a:r>
              <a:rPr lang="en-GB" dirty="0"/>
              <a:t>Dairy </a:t>
            </a:r>
            <a:r>
              <a:rPr lang="en-GB" dirty="0" smtClean="0"/>
              <a:t>is </a:t>
            </a:r>
            <a:r>
              <a:rPr lang="en-GB" dirty="0"/>
              <a:t>Acidic </a:t>
            </a:r>
            <a:r>
              <a:rPr lang="en-GB" sz="2400" dirty="0"/>
              <a:t>&amp;</a:t>
            </a:r>
            <a:r>
              <a:rPr lang="en-GB" dirty="0"/>
              <a:t> Allergenic</a:t>
            </a:r>
          </a:p>
          <a:p>
            <a:r>
              <a:rPr lang="en-GB" dirty="0" smtClean="0"/>
              <a:t>Dairy is full of </a:t>
            </a:r>
            <a:r>
              <a:rPr lang="en-GB" dirty="0"/>
              <a:t>Hormones </a:t>
            </a:r>
            <a:r>
              <a:rPr lang="en-GB" dirty="0" smtClean="0"/>
              <a:t>and </a:t>
            </a:r>
            <a:r>
              <a:rPr lang="en-GB" dirty="0"/>
              <a:t>Antibiotics </a:t>
            </a:r>
          </a:p>
          <a:p>
            <a:r>
              <a:rPr lang="en-GB" dirty="0" smtClean="0"/>
              <a:t>Dairy contributes to </a:t>
            </a:r>
            <a:r>
              <a:rPr lang="en-GB" dirty="0"/>
              <a:t>Acne </a:t>
            </a:r>
            <a:r>
              <a:rPr lang="en-GB" sz="2100" dirty="0"/>
              <a:t>&amp;</a:t>
            </a:r>
            <a:r>
              <a:rPr lang="en-GB" dirty="0"/>
              <a:t> is Mucus Forming</a:t>
            </a:r>
          </a:p>
          <a:p>
            <a:r>
              <a:rPr lang="en-GB" dirty="0" smtClean="0"/>
              <a:t>The </a:t>
            </a:r>
            <a:r>
              <a:rPr lang="en-GB" dirty="0"/>
              <a:t>Countries </a:t>
            </a:r>
            <a:r>
              <a:rPr lang="en-GB" dirty="0" smtClean="0"/>
              <a:t>with the highest </a:t>
            </a:r>
            <a:r>
              <a:rPr lang="en-GB" dirty="0"/>
              <a:t>Consumption </a:t>
            </a:r>
            <a:r>
              <a:rPr lang="en-GB" dirty="0" smtClean="0"/>
              <a:t>of Dairy have the </a:t>
            </a:r>
            <a:r>
              <a:rPr lang="en-GB" dirty="0"/>
              <a:t>Highest Rates </a:t>
            </a:r>
            <a:r>
              <a:rPr lang="en-GB" dirty="0" smtClean="0"/>
              <a:t>of </a:t>
            </a:r>
            <a:r>
              <a:rPr lang="en-GB" dirty="0"/>
              <a:t>Breast Cancer </a:t>
            </a:r>
            <a:r>
              <a:rPr lang="en-GB" dirty="0" smtClean="0"/>
              <a:t>and </a:t>
            </a:r>
            <a:r>
              <a:rPr lang="en-GB" dirty="0"/>
              <a:t>Osteoporosis </a:t>
            </a:r>
          </a:p>
          <a:p>
            <a:r>
              <a:rPr lang="en-GB" dirty="0" smtClean="0"/>
              <a:t>The </a:t>
            </a:r>
            <a:r>
              <a:rPr lang="en-GB" dirty="0"/>
              <a:t>EPA States 100% </a:t>
            </a:r>
            <a:r>
              <a:rPr lang="en-GB" dirty="0" smtClean="0"/>
              <a:t>of </a:t>
            </a:r>
            <a:r>
              <a:rPr lang="en-GB" dirty="0"/>
              <a:t>Beef </a:t>
            </a:r>
            <a:r>
              <a:rPr lang="en-GB" dirty="0" smtClean="0"/>
              <a:t>and </a:t>
            </a:r>
            <a:r>
              <a:rPr lang="en-GB" dirty="0"/>
              <a:t>93% </a:t>
            </a:r>
            <a:r>
              <a:rPr lang="en-GB" dirty="0" smtClean="0"/>
              <a:t>of </a:t>
            </a:r>
            <a:r>
              <a:rPr lang="en-GB" dirty="0"/>
              <a:t>Cheese </a:t>
            </a:r>
            <a:r>
              <a:rPr lang="en-GB" dirty="0" smtClean="0"/>
              <a:t>and </a:t>
            </a:r>
            <a:r>
              <a:rPr lang="en-GB" dirty="0"/>
              <a:t>Ice Cream </a:t>
            </a:r>
            <a:r>
              <a:rPr lang="en-GB" dirty="0" smtClean="0"/>
              <a:t>is </a:t>
            </a:r>
            <a:r>
              <a:rPr lang="en-GB" dirty="0"/>
              <a:t>Contaminated </a:t>
            </a:r>
            <a:r>
              <a:rPr lang="en-GB" dirty="0" smtClean="0"/>
              <a:t>with </a:t>
            </a:r>
            <a:r>
              <a:rPr lang="en-GB" dirty="0"/>
              <a:t>DDT </a:t>
            </a:r>
            <a:r>
              <a:rPr lang="en-GB" sz="2100" dirty="0" smtClean="0"/>
              <a:t>(a harmful chemical insecticide</a:t>
            </a:r>
            <a:r>
              <a:rPr lang="en-GB" sz="2100" dirty="0"/>
              <a:t>)</a:t>
            </a:r>
          </a:p>
          <a:p>
            <a:pPr>
              <a:buNone/>
            </a:pPr>
            <a:endParaRPr lang="en-GB" dirty="0" smtClean="0"/>
          </a:p>
          <a:p>
            <a:pPr>
              <a:buNone/>
            </a:pPr>
            <a:r>
              <a:rPr lang="en-GB" sz="2800" dirty="0" smtClean="0">
                <a:solidFill>
                  <a:schemeClr val="accent3">
                    <a:lumMod val="75000"/>
                  </a:schemeClr>
                </a:solidFill>
              </a:rPr>
              <a:t>Fit Fact: </a:t>
            </a:r>
            <a:endParaRPr lang="en-GB" sz="2800" dirty="0">
              <a:solidFill>
                <a:schemeClr val="accent3">
                  <a:lumMod val="75000"/>
                </a:schemeClr>
              </a:solidFill>
            </a:endParaRPr>
          </a:p>
          <a:p>
            <a:pPr>
              <a:buNone/>
            </a:pPr>
            <a:r>
              <a:rPr lang="en-GB" sz="2800" dirty="0" smtClean="0">
                <a:solidFill>
                  <a:schemeClr val="accent3">
                    <a:lumMod val="75000"/>
                  </a:schemeClr>
                </a:solidFill>
              </a:rPr>
              <a:t>Whey </a:t>
            </a:r>
            <a:r>
              <a:rPr lang="en-GB" sz="2800" dirty="0">
                <a:solidFill>
                  <a:schemeClr val="accent3">
                    <a:lumMod val="75000"/>
                  </a:schemeClr>
                </a:solidFill>
              </a:rPr>
              <a:t>is a major contributor to intestinal </a:t>
            </a:r>
            <a:r>
              <a:rPr lang="en-GB" sz="2800" dirty="0" err="1">
                <a:solidFill>
                  <a:schemeClr val="accent3">
                    <a:lumMod val="75000"/>
                  </a:schemeClr>
                </a:solidFill>
              </a:rPr>
              <a:t>toxemia</a:t>
            </a:r>
            <a:r>
              <a:rPr lang="en-GB" sz="2800" dirty="0">
                <a:solidFill>
                  <a:schemeClr val="accent3">
                    <a:lumMod val="75000"/>
                  </a:schemeClr>
                </a:solidFill>
              </a:rPr>
              <a:t> which leads </a:t>
            </a:r>
            <a:r>
              <a:rPr lang="en-GB" sz="2800" dirty="0" smtClean="0">
                <a:solidFill>
                  <a:schemeClr val="accent3">
                    <a:lumMod val="75000"/>
                  </a:schemeClr>
                </a:solidFill>
              </a:rPr>
              <a:t>to</a:t>
            </a:r>
          </a:p>
          <a:p>
            <a:pPr>
              <a:buNone/>
            </a:pPr>
            <a:r>
              <a:rPr lang="en-GB" sz="2800" dirty="0" smtClean="0">
                <a:solidFill>
                  <a:schemeClr val="accent3">
                    <a:lumMod val="75000"/>
                  </a:schemeClr>
                </a:solidFill>
              </a:rPr>
              <a:t>the </a:t>
            </a:r>
            <a:r>
              <a:rPr lang="en-GB" sz="2800" dirty="0">
                <a:solidFill>
                  <a:schemeClr val="accent3">
                    <a:lumMod val="75000"/>
                  </a:schemeClr>
                </a:solidFill>
              </a:rPr>
              <a:t>overgrowth of bacteria </a:t>
            </a:r>
            <a:r>
              <a:rPr lang="en-GB" sz="2800" dirty="0" smtClean="0">
                <a:solidFill>
                  <a:schemeClr val="accent3">
                    <a:lumMod val="75000"/>
                  </a:schemeClr>
                </a:solidFill>
              </a:rPr>
              <a:t>. </a:t>
            </a:r>
            <a:r>
              <a:rPr lang="en-GB" sz="2800" dirty="0" err="1" smtClean="0">
                <a:solidFill>
                  <a:schemeClr val="accent3">
                    <a:lumMod val="75000"/>
                  </a:schemeClr>
                </a:solidFill>
              </a:rPr>
              <a:t>Toxemia</a:t>
            </a:r>
            <a:r>
              <a:rPr lang="en-GB" sz="2800" dirty="0" smtClean="0">
                <a:solidFill>
                  <a:schemeClr val="accent3">
                    <a:lumMod val="75000"/>
                  </a:schemeClr>
                </a:solidFill>
              </a:rPr>
              <a:t> </a:t>
            </a:r>
            <a:r>
              <a:rPr lang="en-GB" sz="2800" dirty="0">
                <a:solidFill>
                  <a:schemeClr val="accent3">
                    <a:lumMod val="75000"/>
                  </a:schemeClr>
                </a:solidFill>
              </a:rPr>
              <a:t>can lead to IBS or </a:t>
            </a:r>
            <a:r>
              <a:rPr lang="en-GB" sz="2800" dirty="0" err="1" smtClean="0">
                <a:solidFill>
                  <a:schemeClr val="accent3">
                    <a:lumMod val="75000"/>
                  </a:schemeClr>
                </a:solidFill>
              </a:rPr>
              <a:t>Crohn’s</a:t>
            </a:r>
            <a:endParaRPr lang="en-GB" sz="2800" dirty="0">
              <a:solidFill>
                <a:schemeClr val="accent3">
                  <a:lumMod val="75000"/>
                </a:schemeClr>
              </a:solidFill>
            </a:endParaRPr>
          </a:p>
          <a:p>
            <a:pPr>
              <a:buNone/>
            </a:pPr>
            <a:r>
              <a:rPr lang="en-GB" sz="2800" dirty="0" smtClean="0">
                <a:solidFill>
                  <a:schemeClr val="accent3">
                    <a:lumMod val="75000"/>
                  </a:schemeClr>
                </a:solidFill>
              </a:rPr>
              <a:t>Disease</a:t>
            </a:r>
            <a:endParaRPr lang="en-GB" sz="2800"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a:t>Why No Gluten &amp; </a:t>
            </a:r>
            <a:r>
              <a:rPr lang="en-GB" dirty="0" smtClean="0"/>
              <a:t>Soy</a:t>
            </a:r>
            <a:endParaRPr lang="en-GB" dirty="0"/>
          </a:p>
        </p:txBody>
      </p:sp>
      <p:sp>
        <p:nvSpPr>
          <p:cNvPr id="3" name="Content Placeholder 2"/>
          <p:cNvSpPr>
            <a:spLocks noGrp="1"/>
          </p:cNvSpPr>
          <p:nvPr>
            <p:ph idx="1"/>
          </p:nvPr>
        </p:nvSpPr>
        <p:spPr>
          <a:xfrm>
            <a:off x="457200" y="1628800"/>
            <a:ext cx="8229600" cy="4497363"/>
          </a:xfrm>
        </p:spPr>
        <p:txBody>
          <a:bodyPr>
            <a:normAutofit fontScale="77500" lnSpcReduction="20000"/>
          </a:bodyPr>
          <a:lstStyle/>
          <a:p>
            <a:r>
              <a:rPr lang="en-GB" dirty="0"/>
              <a:t>Gluten </a:t>
            </a:r>
            <a:r>
              <a:rPr lang="en-GB" dirty="0" smtClean="0"/>
              <a:t>is found in </a:t>
            </a:r>
            <a:r>
              <a:rPr lang="en-GB" dirty="0"/>
              <a:t>Wheat, Rye </a:t>
            </a:r>
            <a:r>
              <a:rPr lang="en-GB" sz="2300" dirty="0"/>
              <a:t>&amp;</a:t>
            </a:r>
            <a:r>
              <a:rPr lang="en-GB" dirty="0"/>
              <a:t> Barley (Beer</a:t>
            </a:r>
            <a:r>
              <a:rPr lang="en-GB" dirty="0" smtClean="0"/>
              <a:t>).</a:t>
            </a:r>
            <a:endParaRPr lang="en-GB" dirty="0"/>
          </a:p>
          <a:p>
            <a:r>
              <a:rPr lang="en-GB" dirty="0" smtClean="0"/>
              <a:t>Gluten </a:t>
            </a:r>
            <a:r>
              <a:rPr lang="en-GB" dirty="0"/>
              <a:t>&amp; Soy a</a:t>
            </a:r>
            <a:r>
              <a:rPr lang="en-GB" dirty="0" smtClean="0"/>
              <a:t>re </a:t>
            </a:r>
            <a:r>
              <a:rPr lang="en-GB" dirty="0"/>
              <a:t>Acidic Proteins </a:t>
            </a:r>
            <a:r>
              <a:rPr lang="en-GB" dirty="0" smtClean="0"/>
              <a:t> (*</a:t>
            </a:r>
            <a:r>
              <a:rPr lang="en-GB" dirty="0"/>
              <a:t>Not </a:t>
            </a:r>
            <a:r>
              <a:rPr lang="en-GB" dirty="0" smtClean="0"/>
              <a:t>Alkaline). </a:t>
            </a:r>
          </a:p>
          <a:p>
            <a:r>
              <a:rPr lang="en-GB" dirty="0" smtClean="0"/>
              <a:t>Difficult to digest </a:t>
            </a:r>
            <a:r>
              <a:rPr lang="en-GB" dirty="0"/>
              <a:t>&amp; </a:t>
            </a:r>
            <a:r>
              <a:rPr lang="en-GB" dirty="0" smtClean="0"/>
              <a:t>Allergenic.</a:t>
            </a:r>
            <a:endParaRPr lang="en-GB" dirty="0"/>
          </a:p>
          <a:p>
            <a:r>
              <a:rPr lang="en-GB" dirty="0" smtClean="0"/>
              <a:t>The </a:t>
            </a:r>
            <a:r>
              <a:rPr lang="en-GB" dirty="0"/>
              <a:t>Immune System </a:t>
            </a:r>
            <a:r>
              <a:rPr lang="en-GB" dirty="0" smtClean="0"/>
              <a:t>often attacks these proteins, </a:t>
            </a:r>
            <a:endParaRPr lang="en-GB" dirty="0"/>
          </a:p>
          <a:p>
            <a:pPr>
              <a:buNone/>
            </a:pPr>
            <a:r>
              <a:rPr lang="en-GB" dirty="0" smtClean="0"/>
              <a:t>      causing </a:t>
            </a:r>
            <a:r>
              <a:rPr lang="en-GB" dirty="0"/>
              <a:t>Inflammation, </a:t>
            </a:r>
            <a:r>
              <a:rPr lang="en-GB" dirty="0" smtClean="0"/>
              <a:t>bloating and potbelly.</a:t>
            </a:r>
            <a:endParaRPr lang="en-GB" dirty="0"/>
          </a:p>
          <a:p>
            <a:r>
              <a:rPr lang="en-GB" dirty="0" smtClean="0"/>
              <a:t>Gluten inflames the </a:t>
            </a:r>
            <a:r>
              <a:rPr lang="en-GB" dirty="0"/>
              <a:t>Intestines, m</a:t>
            </a:r>
            <a:r>
              <a:rPr lang="en-GB" dirty="0" smtClean="0"/>
              <a:t>akes it leak into the </a:t>
            </a:r>
            <a:endParaRPr lang="en-GB" dirty="0"/>
          </a:p>
          <a:p>
            <a:pPr>
              <a:buNone/>
            </a:pPr>
            <a:r>
              <a:rPr lang="en-GB" dirty="0" smtClean="0"/>
              <a:t>     Blood stream/Body, </a:t>
            </a:r>
            <a:r>
              <a:rPr lang="en-GB" dirty="0"/>
              <a:t>which causes the </a:t>
            </a:r>
            <a:r>
              <a:rPr lang="en-GB" dirty="0" smtClean="0"/>
              <a:t>bloating.</a:t>
            </a:r>
            <a:endParaRPr lang="en-GB" dirty="0"/>
          </a:p>
          <a:p>
            <a:r>
              <a:rPr lang="en-GB" dirty="0" smtClean="0"/>
              <a:t>Soy </a:t>
            </a:r>
            <a:r>
              <a:rPr lang="en-GB" dirty="0"/>
              <a:t>Contains </a:t>
            </a:r>
            <a:r>
              <a:rPr lang="en-GB" dirty="0" err="1" smtClean="0"/>
              <a:t>Phytoestrogens</a:t>
            </a:r>
            <a:r>
              <a:rPr lang="en-GB" dirty="0" smtClean="0"/>
              <a:t>, which can mimic the effects of  the female hormone </a:t>
            </a:r>
            <a:r>
              <a:rPr lang="en-GB" dirty="0" err="1" smtClean="0"/>
              <a:t>estrogen</a:t>
            </a:r>
            <a:r>
              <a:rPr lang="en-GB" dirty="0" smtClean="0"/>
              <a:t>.</a:t>
            </a:r>
            <a:endParaRPr lang="en-GB" dirty="0"/>
          </a:p>
          <a:p>
            <a:r>
              <a:rPr lang="en-GB" dirty="0" smtClean="0"/>
              <a:t>Oestrogen </a:t>
            </a:r>
            <a:r>
              <a:rPr lang="en-GB" dirty="0"/>
              <a:t>can lead to cancers in women &amp; feminization of </a:t>
            </a:r>
          </a:p>
          <a:p>
            <a:pPr>
              <a:buNone/>
            </a:pPr>
            <a:r>
              <a:rPr lang="en-GB" dirty="0" smtClean="0"/>
              <a:t>     men </a:t>
            </a:r>
            <a:r>
              <a:rPr lang="en-GB" dirty="0"/>
              <a:t>&amp; </a:t>
            </a:r>
            <a:r>
              <a:rPr lang="en-GB" dirty="0" smtClean="0"/>
              <a:t>damages </a:t>
            </a:r>
            <a:r>
              <a:rPr lang="en-GB" dirty="0"/>
              <a:t>of </a:t>
            </a:r>
            <a:r>
              <a:rPr lang="en-GB" dirty="0" smtClean="0"/>
              <a:t>whey </a:t>
            </a:r>
            <a:r>
              <a:rPr lang="en-GB" dirty="0"/>
              <a:t>can eventually lead to kidney f</a:t>
            </a:r>
            <a:r>
              <a:rPr lang="en-GB" dirty="0" smtClean="0"/>
              <a:t>ailure</a:t>
            </a:r>
            <a:endParaRPr lang="en-GB" dirty="0"/>
          </a:p>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err="1"/>
              <a:t>Arbonne</a:t>
            </a:r>
            <a:r>
              <a:rPr lang="en-GB" dirty="0"/>
              <a:t> Scientific Advisory </a:t>
            </a:r>
            <a:r>
              <a:rPr lang="en-GB" dirty="0" smtClean="0"/>
              <a:t>Board</a:t>
            </a:r>
            <a:endParaRPr lang="en-GB" dirty="0"/>
          </a:p>
        </p:txBody>
      </p:sp>
      <p:sp>
        <p:nvSpPr>
          <p:cNvPr id="3" name="Content Placeholder 2"/>
          <p:cNvSpPr>
            <a:spLocks noGrp="1"/>
          </p:cNvSpPr>
          <p:nvPr>
            <p:ph idx="1"/>
          </p:nvPr>
        </p:nvSpPr>
        <p:spPr>
          <a:xfrm>
            <a:off x="457200" y="1772816"/>
            <a:ext cx="8229600" cy="4608512"/>
          </a:xfrm>
        </p:spPr>
        <p:txBody>
          <a:bodyPr>
            <a:normAutofit fontScale="85000" lnSpcReduction="10000"/>
          </a:bodyPr>
          <a:lstStyle/>
          <a:p>
            <a:pPr>
              <a:buNone/>
            </a:pPr>
            <a:r>
              <a:rPr lang="en-GB" dirty="0" err="1"/>
              <a:t>Arbonne</a:t>
            </a:r>
            <a:r>
              <a:rPr lang="en-GB" dirty="0"/>
              <a:t> is partnered with 7 Medical </a:t>
            </a:r>
            <a:r>
              <a:rPr lang="en-GB" dirty="0" smtClean="0"/>
              <a:t>Doctors that </a:t>
            </a:r>
            <a:r>
              <a:rPr lang="en-GB" dirty="0"/>
              <a:t>make up our </a:t>
            </a:r>
            <a:r>
              <a:rPr lang="en-GB" dirty="0" err="1"/>
              <a:t>Arbonne</a:t>
            </a:r>
            <a:r>
              <a:rPr lang="en-GB" dirty="0"/>
              <a:t> Scientific Medical </a:t>
            </a:r>
            <a:r>
              <a:rPr lang="en-GB" dirty="0" smtClean="0"/>
              <a:t>Advisory </a:t>
            </a:r>
            <a:r>
              <a:rPr lang="en-GB" dirty="0"/>
              <a:t>Board</a:t>
            </a:r>
            <a:r>
              <a:rPr lang="en-GB" dirty="0" smtClean="0"/>
              <a:t>.</a:t>
            </a:r>
          </a:p>
          <a:p>
            <a:pPr>
              <a:buNone/>
            </a:pPr>
            <a:endParaRPr lang="en-GB" dirty="0"/>
          </a:p>
          <a:p>
            <a:r>
              <a:rPr lang="en-GB" dirty="0" smtClean="0"/>
              <a:t>The </a:t>
            </a:r>
            <a:r>
              <a:rPr lang="en-GB" dirty="0"/>
              <a:t>medical community recognizes what ARBONNE is doing as </a:t>
            </a:r>
            <a:r>
              <a:rPr lang="en-GB" dirty="0" smtClean="0"/>
              <a:t>TRUE </a:t>
            </a:r>
            <a:r>
              <a:rPr lang="en-GB" dirty="0"/>
              <a:t>HEALTH &amp; WELLNESS and they are eager to provide their </a:t>
            </a:r>
            <a:r>
              <a:rPr lang="en-GB" dirty="0" smtClean="0"/>
              <a:t>insight</a:t>
            </a:r>
            <a:r>
              <a:rPr lang="en-GB" dirty="0"/>
              <a:t>, information and innovation! Partnering with us to help </a:t>
            </a:r>
          </a:p>
          <a:p>
            <a:r>
              <a:rPr lang="en-GB" dirty="0"/>
              <a:t>EDUCATE everyone with this information</a:t>
            </a:r>
            <a:r>
              <a:rPr lang="en-GB" dirty="0" smtClean="0"/>
              <a:t>.</a:t>
            </a:r>
          </a:p>
          <a:p>
            <a:endParaRPr lang="en-GB" dirty="0"/>
          </a:p>
          <a:p>
            <a:pPr>
              <a:buNone/>
            </a:pPr>
            <a:r>
              <a:rPr lang="en-GB" sz="2800" dirty="0">
                <a:solidFill>
                  <a:schemeClr val="accent3">
                    <a:lumMod val="75000"/>
                  </a:schemeClr>
                </a:solidFill>
              </a:rPr>
              <a:t>Fit Fact: ARBONNE </a:t>
            </a:r>
            <a:r>
              <a:rPr lang="en-GB" sz="2800" dirty="0" smtClean="0">
                <a:solidFill>
                  <a:schemeClr val="accent3">
                    <a:lumMod val="75000"/>
                  </a:schemeClr>
                </a:solidFill>
              </a:rPr>
              <a:t>is backed </a:t>
            </a:r>
            <a:r>
              <a:rPr lang="en-GB" sz="2800" dirty="0">
                <a:solidFill>
                  <a:schemeClr val="accent3">
                    <a:lumMod val="75000"/>
                  </a:schemeClr>
                </a:solidFill>
              </a:rPr>
              <a:t>By THE MAYO </a:t>
            </a:r>
            <a:r>
              <a:rPr lang="en-GB" sz="2800" dirty="0" smtClean="0">
                <a:solidFill>
                  <a:schemeClr val="accent3">
                    <a:lumMod val="75000"/>
                  </a:schemeClr>
                </a:solidFill>
              </a:rPr>
              <a:t>CLINIC</a:t>
            </a:r>
            <a:endParaRPr lang="en-GB" sz="2800"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994122"/>
          </a:xfrm>
        </p:spPr>
        <p:txBody>
          <a:bodyPr>
            <a:normAutofit fontScale="90000"/>
          </a:bodyPr>
          <a:lstStyle/>
          <a:p>
            <a:pPr lvl="0"/>
            <a:r>
              <a:rPr lang="en-GB" dirty="0"/>
              <a:t>Why </a:t>
            </a:r>
            <a:r>
              <a:rPr lang="en-GB" dirty="0" err="1"/>
              <a:t>Arbonne</a:t>
            </a:r>
            <a:r>
              <a:rPr lang="en-GB" dirty="0"/>
              <a:t> &amp; How Can We Help</a:t>
            </a:r>
            <a:r>
              <a:rPr lang="en-GB" dirty="0" smtClean="0"/>
              <a:t>?</a:t>
            </a:r>
            <a:endParaRPr lang="en-GB" dirty="0"/>
          </a:p>
        </p:txBody>
      </p:sp>
      <p:sp>
        <p:nvSpPr>
          <p:cNvPr id="3" name="Content Placeholder 2"/>
          <p:cNvSpPr>
            <a:spLocks noGrp="1"/>
          </p:cNvSpPr>
          <p:nvPr>
            <p:ph idx="1"/>
          </p:nvPr>
        </p:nvSpPr>
        <p:spPr>
          <a:xfrm>
            <a:off x="457200" y="1412776"/>
            <a:ext cx="8229600" cy="5112568"/>
          </a:xfrm>
        </p:spPr>
        <p:txBody>
          <a:bodyPr>
            <a:normAutofit fontScale="47500" lnSpcReduction="20000"/>
          </a:bodyPr>
          <a:lstStyle/>
          <a:p>
            <a:pPr>
              <a:buNone/>
            </a:pPr>
            <a:r>
              <a:rPr lang="en-GB" sz="4400" dirty="0" err="1"/>
              <a:t>Arbonne</a:t>
            </a:r>
            <a:r>
              <a:rPr lang="en-GB" sz="4400" dirty="0"/>
              <a:t> Fit &amp; Daily Essentials are </a:t>
            </a:r>
            <a:endParaRPr lang="en-GB" sz="4400" dirty="0" smtClean="0"/>
          </a:p>
          <a:p>
            <a:pPr>
              <a:buNone/>
            </a:pPr>
            <a:r>
              <a:rPr lang="en-GB" sz="4400" dirty="0" smtClean="0"/>
              <a:t>FREE </a:t>
            </a:r>
            <a:r>
              <a:rPr lang="en-GB" sz="4400" dirty="0"/>
              <a:t>of</a:t>
            </a:r>
            <a:r>
              <a:rPr lang="en-GB" sz="4400" dirty="0" smtClean="0"/>
              <a:t>:</a:t>
            </a:r>
          </a:p>
          <a:p>
            <a:pPr>
              <a:buNone/>
            </a:pPr>
            <a:endParaRPr lang="en-GB" dirty="0"/>
          </a:p>
          <a:p>
            <a:r>
              <a:rPr lang="en-GB" sz="3800" dirty="0"/>
              <a:t>Dairy</a:t>
            </a:r>
          </a:p>
          <a:p>
            <a:r>
              <a:rPr lang="en-GB" sz="3800" dirty="0" smtClean="0"/>
              <a:t> </a:t>
            </a:r>
            <a:r>
              <a:rPr lang="en-GB" sz="3800" dirty="0"/>
              <a:t>Gluten &amp; Soy </a:t>
            </a:r>
          </a:p>
          <a:p>
            <a:r>
              <a:rPr lang="en-GB" sz="3800" dirty="0" smtClean="0"/>
              <a:t>GMO </a:t>
            </a:r>
            <a:endParaRPr lang="en-GB" sz="3800" dirty="0"/>
          </a:p>
          <a:p>
            <a:r>
              <a:rPr lang="en-GB" sz="3800" dirty="0" smtClean="0"/>
              <a:t>Refined sugar </a:t>
            </a:r>
            <a:endParaRPr lang="en-GB" sz="3800" dirty="0"/>
          </a:p>
          <a:p>
            <a:r>
              <a:rPr lang="en-GB" sz="3800" dirty="0" smtClean="0"/>
              <a:t>Artificial Colours </a:t>
            </a:r>
            <a:endParaRPr lang="en-GB" sz="3800" dirty="0"/>
          </a:p>
          <a:p>
            <a:r>
              <a:rPr lang="en-GB" sz="3800" dirty="0" smtClean="0"/>
              <a:t>Artificial Flavours </a:t>
            </a:r>
            <a:endParaRPr lang="en-GB" sz="3800" dirty="0"/>
          </a:p>
          <a:p>
            <a:r>
              <a:rPr lang="en-GB" sz="3800" dirty="0" smtClean="0"/>
              <a:t>Animal by-products</a:t>
            </a:r>
            <a:endParaRPr lang="en-GB" sz="3800" dirty="0"/>
          </a:p>
          <a:p>
            <a:r>
              <a:rPr lang="en-GB" sz="3800" dirty="0" smtClean="0"/>
              <a:t>Artificial sweeteners </a:t>
            </a:r>
            <a:endParaRPr lang="en-GB" sz="3800" dirty="0"/>
          </a:p>
          <a:p>
            <a:r>
              <a:rPr lang="en-GB" sz="3800" dirty="0" smtClean="0"/>
              <a:t>Saturated </a:t>
            </a:r>
            <a:r>
              <a:rPr lang="en-GB" sz="3800" dirty="0"/>
              <a:t>Fat</a:t>
            </a:r>
          </a:p>
          <a:p>
            <a:r>
              <a:rPr lang="en-GB" sz="3800" dirty="0" smtClean="0"/>
              <a:t>Trans </a:t>
            </a:r>
            <a:r>
              <a:rPr lang="en-GB" sz="3800" dirty="0"/>
              <a:t>Fat </a:t>
            </a:r>
          </a:p>
          <a:p>
            <a:r>
              <a:rPr lang="en-GB" sz="3800" dirty="0" smtClean="0"/>
              <a:t>Lactose </a:t>
            </a:r>
            <a:endParaRPr lang="en-GB" sz="3800" dirty="0"/>
          </a:p>
          <a:p>
            <a:r>
              <a:rPr lang="en-GB" sz="3800" dirty="0" smtClean="0"/>
              <a:t>Cholesterol </a:t>
            </a:r>
          </a:p>
          <a:p>
            <a:endParaRPr lang="en-GB" sz="3800" dirty="0" smtClean="0">
              <a:solidFill>
                <a:schemeClr val="accent3">
                  <a:lumMod val="75000"/>
                </a:schemeClr>
              </a:solidFill>
            </a:endParaRPr>
          </a:p>
          <a:p>
            <a:endParaRPr lang="en-GB" sz="3800" dirty="0">
              <a:solidFill>
                <a:schemeClr val="accent3">
                  <a:lumMod val="75000"/>
                </a:schemeClr>
              </a:solidFill>
            </a:endParaRPr>
          </a:p>
          <a:p>
            <a:pPr>
              <a:buNone/>
            </a:pPr>
            <a:r>
              <a:rPr lang="en-GB" sz="3800" dirty="0">
                <a:solidFill>
                  <a:schemeClr val="accent3">
                    <a:lumMod val="75000"/>
                  </a:schemeClr>
                </a:solidFill>
              </a:rPr>
              <a:t>Fit Fact: </a:t>
            </a:r>
            <a:r>
              <a:rPr lang="en-GB" sz="3800" dirty="0" err="1">
                <a:solidFill>
                  <a:schemeClr val="accent3">
                    <a:lumMod val="75000"/>
                  </a:schemeClr>
                </a:solidFill>
              </a:rPr>
              <a:t>Arbonne</a:t>
            </a:r>
            <a:r>
              <a:rPr lang="en-GB" sz="3800" dirty="0">
                <a:solidFill>
                  <a:schemeClr val="accent3">
                    <a:lumMod val="75000"/>
                  </a:schemeClr>
                </a:solidFill>
              </a:rPr>
              <a:t> is Certified Vegan</a:t>
            </a:r>
          </a:p>
          <a:p>
            <a:endParaRPr lang="en-GB" dirty="0"/>
          </a:p>
        </p:txBody>
      </p:sp>
      <p:pic>
        <p:nvPicPr>
          <p:cNvPr id="5" name="Picture 4" descr="arbonne difference.jpg"/>
          <p:cNvPicPr>
            <a:picLocks noChangeAspect="1"/>
          </p:cNvPicPr>
          <p:nvPr/>
        </p:nvPicPr>
        <p:blipFill>
          <a:blip r:embed="rId2" cstate="print"/>
          <a:stretch>
            <a:fillRect/>
          </a:stretch>
        </p:blipFill>
        <p:spPr>
          <a:xfrm>
            <a:off x="4788024" y="1182865"/>
            <a:ext cx="4355976" cy="567513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488" y="836712"/>
            <a:ext cx="4608512" cy="1210146"/>
          </a:xfrm>
        </p:spPr>
        <p:txBody>
          <a:bodyPr>
            <a:normAutofit fontScale="90000"/>
          </a:bodyPr>
          <a:lstStyle/>
          <a:p>
            <a:pPr lvl="0"/>
            <a:r>
              <a:rPr lang="en-GB" dirty="0" smtClean="0"/>
              <a:t>from </a:t>
            </a:r>
            <a:r>
              <a:rPr lang="en-GB" dirty="0"/>
              <a:t>the Inside Out</a:t>
            </a:r>
            <a:br>
              <a:rPr lang="en-GB" dirty="0"/>
            </a:br>
            <a:endParaRPr lang="en-GB" dirty="0"/>
          </a:p>
        </p:txBody>
      </p:sp>
      <p:pic>
        <p:nvPicPr>
          <p:cNvPr id="4" name="Content Placeholder 3" descr="healthy.jpg"/>
          <p:cNvPicPr>
            <a:picLocks noGrp="1" noChangeAspect="1"/>
          </p:cNvPicPr>
          <p:nvPr>
            <p:ph idx="1"/>
          </p:nvPr>
        </p:nvPicPr>
        <p:blipFill>
          <a:blip r:embed="rId2" cstate="print"/>
          <a:stretch>
            <a:fillRect/>
          </a:stretch>
        </p:blipFill>
        <p:spPr>
          <a:xfrm>
            <a:off x="0" y="404664"/>
            <a:ext cx="4572000" cy="1336938"/>
          </a:xfrm>
        </p:spPr>
      </p:pic>
      <p:sp>
        <p:nvSpPr>
          <p:cNvPr id="5" name="TextBox 4"/>
          <p:cNvSpPr txBox="1"/>
          <p:nvPr/>
        </p:nvSpPr>
        <p:spPr>
          <a:xfrm>
            <a:off x="359024" y="2060848"/>
            <a:ext cx="8784976" cy="3447098"/>
          </a:xfrm>
          <a:prstGeom prst="rect">
            <a:avLst/>
          </a:prstGeom>
          <a:noFill/>
        </p:spPr>
        <p:txBody>
          <a:bodyPr wrap="square" rtlCol="0">
            <a:spAutoFit/>
          </a:bodyPr>
          <a:lstStyle/>
          <a:p>
            <a:r>
              <a:rPr lang="en-GB" sz="3200" dirty="0" smtClean="0"/>
              <a:t>To get </a:t>
            </a:r>
            <a:r>
              <a:rPr lang="en-GB" sz="3200" dirty="0"/>
              <a:t>Healthy </a:t>
            </a:r>
            <a:r>
              <a:rPr lang="en-GB" sz="3200" dirty="0" smtClean="0"/>
              <a:t>(and Lose Weight)</a:t>
            </a:r>
          </a:p>
          <a:p>
            <a:endParaRPr lang="en-GB" sz="2400" dirty="0"/>
          </a:p>
          <a:p>
            <a:pPr>
              <a:buFont typeface="Arial" pitchFamily="34" charset="0"/>
              <a:buChar char="•"/>
            </a:pPr>
            <a:r>
              <a:rPr lang="en-GB" sz="2400" dirty="0" smtClean="0"/>
              <a:t>We must </a:t>
            </a:r>
            <a:r>
              <a:rPr lang="en-GB" sz="2400" dirty="0"/>
              <a:t>Cleanse (Detoxify) </a:t>
            </a:r>
            <a:r>
              <a:rPr lang="en-GB" sz="2400" dirty="0" smtClean="0"/>
              <a:t>our </a:t>
            </a:r>
            <a:r>
              <a:rPr lang="en-GB" sz="2400" dirty="0"/>
              <a:t>Body </a:t>
            </a:r>
            <a:r>
              <a:rPr lang="en-GB" sz="2400" dirty="0" smtClean="0"/>
              <a:t>to lose </a:t>
            </a:r>
            <a:r>
              <a:rPr lang="en-GB" sz="2400" dirty="0"/>
              <a:t>Toxic </a:t>
            </a:r>
            <a:r>
              <a:rPr lang="en-GB" sz="2400" dirty="0" smtClean="0"/>
              <a:t>Fat/Weight</a:t>
            </a:r>
          </a:p>
          <a:p>
            <a:pPr>
              <a:buFont typeface="Arial" pitchFamily="34" charset="0"/>
              <a:buChar char="•"/>
            </a:pPr>
            <a:endParaRPr lang="en-GB" dirty="0"/>
          </a:p>
          <a:p>
            <a:pPr>
              <a:buFont typeface="Arial" pitchFamily="34" charset="0"/>
              <a:buChar char="•"/>
            </a:pPr>
            <a:r>
              <a:rPr lang="en-GB" sz="2400" dirty="0" smtClean="0"/>
              <a:t>We do this by </a:t>
            </a:r>
            <a:r>
              <a:rPr lang="en-GB" sz="2400" dirty="0"/>
              <a:t>Taking Out Allergenic </a:t>
            </a:r>
            <a:r>
              <a:rPr lang="en-GB" sz="2400" dirty="0" smtClean="0"/>
              <a:t>Foods</a:t>
            </a:r>
            <a:r>
              <a:rPr lang="en-GB" sz="2400" dirty="0"/>
              <a:t>, Cleaning </a:t>
            </a:r>
            <a:r>
              <a:rPr lang="en-GB" sz="2400" dirty="0" smtClean="0"/>
              <a:t>the Filter</a:t>
            </a:r>
          </a:p>
          <a:p>
            <a:endParaRPr lang="en-GB" sz="2400" dirty="0"/>
          </a:p>
          <a:p>
            <a:r>
              <a:rPr lang="en-GB" sz="2400" dirty="0" smtClean="0"/>
              <a:t>What does this mean to You? </a:t>
            </a:r>
          </a:p>
          <a:p>
            <a:r>
              <a:rPr lang="en-GB" sz="2400" dirty="0" smtClean="0"/>
              <a:t>  </a:t>
            </a:r>
          </a:p>
          <a:p>
            <a:r>
              <a:rPr lang="en-GB" sz="2400" dirty="0" smtClean="0"/>
              <a:t> How </a:t>
            </a:r>
            <a:r>
              <a:rPr lang="en-GB" sz="2400" dirty="0"/>
              <a:t>d</a:t>
            </a:r>
            <a:r>
              <a:rPr lang="en-GB" sz="2400" dirty="0" smtClean="0"/>
              <a:t>o </a:t>
            </a:r>
            <a:r>
              <a:rPr lang="en-GB" sz="2400" dirty="0"/>
              <a:t>w</a:t>
            </a:r>
            <a:r>
              <a:rPr lang="en-GB" sz="2400" dirty="0" smtClean="0"/>
              <a:t>e do this</a:t>
            </a:r>
            <a:r>
              <a:rPr lang="en-GB" sz="2400" dirty="0"/>
              <a:t>?</a:t>
            </a:r>
          </a:p>
        </p:txBody>
      </p:sp>
      <p:pic>
        <p:nvPicPr>
          <p:cNvPr id="8" name="Picture 7" descr="detox2_.jpg"/>
          <p:cNvPicPr>
            <a:picLocks noChangeAspect="1"/>
          </p:cNvPicPr>
          <p:nvPr/>
        </p:nvPicPr>
        <p:blipFill>
          <a:blip r:embed="rId3" cstate="print"/>
          <a:stretch>
            <a:fillRect/>
          </a:stretch>
        </p:blipFill>
        <p:spPr>
          <a:xfrm>
            <a:off x="4263837" y="4021405"/>
            <a:ext cx="4880163" cy="283659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96944" cy="850106"/>
          </a:xfrm>
        </p:spPr>
        <p:txBody>
          <a:bodyPr>
            <a:normAutofit fontScale="90000"/>
          </a:bodyPr>
          <a:lstStyle/>
          <a:p>
            <a:pPr lvl="0"/>
            <a:r>
              <a:rPr lang="en-GB" dirty="0" err="1" smtClean="0"/>
              <a:t>Arbonne</a:t>
            </a:r>
            <a:r>
              <a:rPr lang="en-GB" dirty="0" smtClean="0"/>
              <a:t> makes it easy to keep on track</a:t>
            </a:r>
            <a:endParaRPr lang="en-GB" dirty="0"/>
          </a:p>
        </p:txBody>
      </p:sp>
      <p:sp>
        <p:nvSpPr>
          <p:cNvPr id="3" name="Content Placeholder 2"/>
          <p:cNvSpPr>
            <a:spLocks noGrp="1"/>
          </p:cNvSpPr>
          <p:nvPr>
            <p:ph idx="1"/>
          </p:nvPr>
        </p:nvSpPr>
        <p:spPr>
          <a:xfrm>
            <a:off x="457200" y="1196752"/>
            <a:ext cx="8229600" cy="5400600"/>
          </a:xfrm>
        </p:spPr>
        <p:txBody>
          <a:bodyPr>
            <a:normAutofit fontScale="92500" lnSpcReduction="10000"/>
          </a:bodyPr>
          <a:lstStyle/>
          <a:p>
            <a:pPr algn="ctr">
              <a:buNone/>
            </a:pPr>
            <a:r>
              <a:rPr lang="en-GB" sz="2600" dirty="0" err="1" smtClean="0"/>
              <a:t>Arbonne</a:t>
            </a:r>
            <a:r>
              <a:rPr lang="en-GB" sz="2600" dirty="0" smtClean="0"/>
              <a:t> Essentials can enhance Nutrient Uptake &amp;</a:t>
            </a:r>
          </a:p>
          <a:p>
            <a:pPr algn="ctr">
              <a:buNone/>
            </a:pPr>
            <a:r>
              <a:rPr lang="en-GB" sz="2600" dirty="0" smtClean="0"/>
              <a:t>decrease Toxic Load simultaneously</a:t>
            </a:r>
            <a:endParaRPr lang="en-GB" dirty="0" smtClean="0"/>
          </a:p>
          <a:p>
            <a:pPr>
              <a:buNone/>
            </a:pPr>
            <a:endParaRPr lang="en-GB" sz="1300" dirty="0" smtClean="0">
              <a:solidFill>
                <a:schemeClr val="accent3">
                  <a:lumMod val="75000"/>
                </a:schemeClr>
              </a:solidFill>
            </a:endParaRPr>
          </a:p>
          <a:p>
            <a:pPr>
              <a:buNone/>
            </a:pPr>
            <a:r>
              <a:rPr lang="en-GB" sz="2600" dirty="0" smtClean="0">
                <a:solidFill>
                  <a:schemeClr val="accent3">
                    <a:lumMod val="75000"/>
                  </a:schemeClr>
                </a:solidFill>
              </a:rPr>
              <a:t>Fit Facts:</a:t>
            </a:r>
          </a:p>
          <a:p>
            <a:r>
              <a:rPr lang="en-GB" sz="2600" dirty="0" smtClean="0">
                <a:solidFill>
                  <a:schemeClr val="accent3">
                    <a:lumMod val="75000"/>
                  </a:schemeClr>
                </a:solidFill>
              </a:rPr>
              <a:t>Nothing tastes as good as </a:t>
            </a:r>
          </a:p>
          <a:p>
            <a:pPr>
              <a:buNone/>
            </a:pPr>
            <a:r>
              <a:rPr lang="en-GB" sz="2600" dirty="0" smtClean="0">
                <a:solidFill>
                  <a:schemeClr val="accent3">
                    <a:lumMod val="75000"/>
                  </a:schemeClr>
                </a:solidFill>
              </a:rPr>
              <a:t>     Healthy </a:t>
            </a:r>
            <a:r>
              <a:rPr lang="en-GB" sz="2600" dirty="0">
                <a:solidFill>
                  <a:schemeClr val="accent3">
                    <a:lumMod val="75000"/>
                  </a:schemeClr>
                </a:solidFill>
              </a:rPr>
              <a:t>Feels</a:t>
            </a:r>
          </a:p>
          <a:p>
            <a:r>
              <a:rPr lang="en-GB" sz="2600" dirty="0" smtClean="0">
                <a:solidFill>
                  <a:schemeClr val="accent3">
                    <a:lumMod val="75000"/>
                  </a:schemeClr>
                </a:solidFill>
              </a:rPr>
              <a:t>YOU cannot </a:t>
            </a:r>
            <a:r>
              <a:rPr lang="en-GB" sz="2600" dirty="0">
                <a:solidFill>
                  <a:schemeClr val="accent3">
                    <a:lumMod val="75000"/>
                  </a:schemeClr>
                </a:solidFill>
              </a:rPr>
              <a:t>Exercise </a:t>
            </a:r>
            <a:r>
              <a:rPr lang="en-GB" sz="2600" dirty="0" smtClean="0">
                <a:solidFill>
                  <a:schemeClr val="accent3">
                    <a:lumMod val="75000"/>
                  </a:schemeClr>
                </a:solidFill>
              </a:rPr>
              <a:t>Out </a:t>
            </a:r>
          </a:p>
          <a:p>
            <a:pPr>
              <a:buNone/>
            </a:pPr>
            <a:r>
              <a:rPr lang="en-GB" sz="2600" dirty="0" smtClean="0">
                <a:solidFill>
                  <a:schemeClr val="accent3">
                    <a:lumMod val="75000"/>
                  </a:schemeClr>
                </a:solidFill>
              </a:rPr>
              <a:t>     a </a:t>
            </a:r>
            <a:r>
              <a:rPr lang="en-GB" sz="2600" dirty="0">
                <a:solidFill>
                  <a:schemeClr val="accent3">
                    <a:lumMod val="75000"/>
                  </a:schemeClr>
                </a:solidFill>
              </a:rPr>
              <a:t>BAD </a:t>
            </a:r>
            <a:r>
              <a:rPr lang="en-GB" sz="2600" dirty="0" smtClean="0">
                <a:solidFill>
                  <a:schemeClr val="accent3">
                    <a:lumMod val="75000"/>
                  </a:schemeClr>
                </a:solidFill>
              </a:rPr>
              <a:t>diet</a:t>
            </a:r>
            <a:r>
              <a:rPr lang="en-GB" sz="2600" dirty="0">
                <a:solidFill>
                  <a:schemeClr val="accent3">
                    <a:lumMod val="75000"/>
                  </a:schemeClr>
                </a:solidFill>
              </a:rPr>
              <a:t>!</a:t>
            </a:r>
          </a:p>
          <a:p>
            <a:r>
              <a:rPr lang="en-GB" sz="2600" dirty="0" smtClean="0">
                <a:solidFill>
                  <a:schemeClr val="accent3">
                    <a:lumMod val="75000"/>
                  </a:schemeClr>
                </a:solidFill>
              </a:rPr>
              <a:t>Ageing </a:t>
            </a:r>
            <a:r>
              <a:rPr lang="en-GB" sz="2600" dirty="0">
                <a:solidFill>
                  <a:schemeClr val="accent3">
                    <a:lumMod val="75000"/>
                  </a:schemeClr>
                </a:solidFill>
              </a:rPr>
              <a:t>is 10% genetics, </a:t>
            </a:r>
            <a:endParaRPr lang="en-GB" sz="2600" dirty="0" smtClean="0">
              <a:solidFill>
                <a:schemeClr val="accent3">
                  <a:lumMod val="75000"/>
                </a:schemeClr>
              </a:solidFill>
            </a:endParaRPr>
          </a:p>
          <a:p>
            <a:pPr>
              <a:buNone/>
            </a:pPr>
            <a:r>
              <a:rPr lang="en-GB" sz="2600" dirty="0" smtClean="0">
                <a:solidFill>
                  <a:schemeClr val="accent3">
                    <a:lumMod val="75000"/>
                  </a:schemeClr>
                </a:solidFill>
              </a:rPr>
              <a:t>    10</a:t>
            </a:r>
            <a:r>
              <a:rPr lang="en-GB" sz="2600" dirty="0">
                <a:solidFill>
                  <a:schemeClr val="accent3">
                    <a:lumMod val="75000"/>
                  </a:schemeClr>
                </a:solidFill>
              </a:rPr>
              <a:t>% exercise and 80% of </a:t>
            </a:r>
          </a:p>
          <a:p>
            <a:pPr>
              <a:buNone/>
            </a:pPr>
            <a:r>
              <a:rPr lang="en-GB" sz="2600" dirty="0" smtClean="0">
                <a:solidFill>
                  <a:schemeClr val="accent3">
                    <a:lumMod val="75000"/>
                  </a:schemeClr>
                </a:solidFill>
              </a:rPr>
              <a:t>     what </a:t>
            </a:r>
            <a:r>
              <a:rPr lang="en-GB" sz="2600" dirty="0">
                <a:solidFill>
                  <a:schemeClr val="accent3">
                    <a:lumMod val="75000"/>
                  </a:schemeClr>
                </a:solidFill>
              </a:rPr>
              <a:t>we eat &amp; put on our skin </a:t>
            </a:r>
          </a:p>
          <a:p>
            <a:r>
              <a:rPr lang="en-GB" sz="2600" dirty="0" smtClean="0">
                <a:solidFill>
                  <a:schemeClr val="accent3">
                    <a:lumMod val="75000"/>
                  </a:schemeClr>
                </a:solidFill>
              </a:rPr>
              <a:t>We need to </a:t>
            </a:r>
            <a:r>
              <a:rPr lang="en-GB" sz="2600" dirty="0">
                <a:solidFill>
                  <a:schemeClr val="accent3">
                    <a:lumMod val="75000"/>
                  </a:schemeClr>
                </a:solidFill>
              </a:rPr>
              <a:t>Nutritionally Rebalance </a:t>
            </a:r>
            <a:r>
              <a:rPr lang="en-GB" sz="2600" dirty="0" smtClean="0">
                <a:solidFill>
                  <a:schemeClr val="accent3">
                    <a:lumMod val="75000"/>
                  </a:schemeClr>
                </a:solidFill>
              </a:rPr>
              <a:t>our bodies </a:t>
            </a:r>
            <a:endParaRPr lang="en-GB" sz="2600" dirty="0">
              <a:solidFill>
                <a:schemeClr val="accent3">
                  <a:lumMod val="75000"/>
                </a:schemeClr>
              </a:solidFill>
            </a:endParaRPr>
          </a:p>
          <a:p>
            <a:pPr>
              <a:buNone/>
            </a:pPr>
            <a:r>
              <a:rPr lang="en-GB" sz="2600" dirty="0" smtClean="0">
                <a:solidFill>
                  <a:schemeClr val="accent3">
                    <a:lumMod val="75000"/>
                  </a:schemeClr>
                </a:solidFill>
              </a:rPr>
              <a:t>     for true </a:t>
            </a:r>
            <a:r>
              <a:rPr lang="en-GB" sz="2600" dirty="0">
                <a:solidFill>
                  <a:schemeClr val="accent3">
                    <a:lumMod val="75000"/>
                  </a:schemeClr>
                </a:solidFill>
              </a:rPr>
              <a:t>Health </a:t>
            </a:r>
            <a:r>
              <a:rPr lang="en-GB" sz="2600" dirty="0" smtClean="0">
                <a:solidFill>
                  <a:schemeClr val="accent3">
                    <a:lumMod val="75000"/>
                  </a:schemeClr>
                </a:solidFill>
              </a:rPr>
              <a:t>and </a:t>
            </a:r>
            <a:r>
              <a:rPr lang="en-GB" sz="2600" dirty="0">
                <a:solidFill>
                  <a:schemeClr val="accent3">
                    <a:lumMod val="75000"/>
                  </a:schemeClr>
                </a:solidFill>
              </a:rPr>
              <a:t>Wellness </a:t>
            </a:r>
          </a:p>
          <a:p>
            <a:endParaRPr lang="en-GB" dirty="0"/>
          </a:p>
        </p:txBody>
      </p:sp>
      <p:pic>
        <p:nvPicPr>
          <p:cNvPr id="4" name="Picture 3" descr="eat-healthy.jpeg"/>
          <p:cNvPicPr>
            <a:picLocks noChangeAspect="1"/>
          </p:cNvPicPr>
          <p:nvPr/>
        </p:nvPicPr>
        <p:blipFill>
          <a:blip r:embed="rId2" cstate="print"/>
          <a:stretch>
            <a:fillRect/>
          </a:stretch>
        </p:blipFill>
        <p:spPr>
          <a:xfrm>
            <a:off x="4499992" y="1988840"/>
            <a:ext cx="4409345" cy="295312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normAutofit/>
          </a:bodyPr>
          <a:lstStyle/>
          <a:p>
            <a:pPr lvl="0"/>
            <a:r>
              <a:rPr lang="en-GB" dirty="0"/>
              <a:t>Replace Dairy, Gluten &amp; </a:t>
            </a:r>
            <a:r>
              <a:rPr lang="en-GB" dirty="0" smtClean="0"/>
              <a:t>Soy</a:t>
            </a:r>
            <a:endParaRPr lang="en-GB" dirty="0"/>
          </a:p>
        </p:txBody>
      </p:sp>
      <p:sp>
        <p:nvSpPr>
          <p:cNvPr id="3" name="Content Placeholder 2"/>
          <p:cNvSpPr>
            <a:spLocks noGrp="1"/>
          </p:cNvSpPr>
          <p:nvPr>
            <p:ph idx="1"/>
          </p:nvPr>
        </p:nvSpPr>
        <p:spPr>
          <a:xfrm>
            <a:off x="323528" y="1772816"/>
            <a:ext cx="6048672" cy="4752528"/>
          </a:xfrm>
        </p:spPr>
        <p:txBody>
          <a:bodyPr>
            <a:normAutofit fontScale="70000" lnSpcReduction="20000"/>
          </a:bodyPr>
          <a:lstStyle/>
          <a:p>
            <a:pPr>
              <a:buNone/>
            </a:pPr>
            <a:r>
              <a:rPr lang="en-GB" b="1" dirty="0" err="1"/>
              <a:t>Arbonne</a:t>
            </a:r>
            <a:r>
              <a:rPr lang="en-GB" b="1" dirty="0"/>
              <a:t> Vegan Protein Shake </a:t>
            </a:r>
            <a:r>
              <a:rPr lang="en-GB" b="1" dirty="0" smtClean="0"/>
              <a:t>Mix</a:t>
            </a:r>
          </a:p>
          <a:p>
            <a:pPr>
              <a:buNone/>
            </a:pPr>
            <a:endParaRPr lang="en-GB" dirty="0"/>
          </a:p>
          <a:p>
            <a:r>
              <a:rPr lang="en-GB" dirty="0" smtClean="0"/>
              <a:t>20 </a:t>
            </a:r>
            <a:r>
              <a:rPr lang="en-GB" dirty="0"/>
              <a:t>g Vegan Protein – Highly </a:t>
            </a:r>
            <a:r>
              <a:rPr lang="en-GB" dirty="0" smtClean="0"/>
              <a:t>absorbable</a:t>
            </a:r>
            <a:endParaRPr lang="en-GB" dirty="0"/>
          </a:p>
          <a:p>
            <a:r>
              <a:rPr lang="en-GB" dirty="0" smtClean="0"/>
              <a:t>20 </a:t>
            </a:r>
            <a:r>
              <a:rPr lang="en-GB" dirty="0"/>
              <a:t>Essentials Vitamins and Minerals  </a:t>
            </a:r>
            <a:r>
              <a:rPr lang="en-GB" dirty="0" smtClean="0"/>
              <a:t>               (feel full longer</a:t>
            </a:r>
            <a:r>
              <a:rPr lang="en-GB" dirty="0"/>
              <a:t>)</a:t>
            </a:r>
          </a:p>
          <a:p>
            <a:r>
              <a:rPr lang="en-GB" dirty="0" smtClean="0"/>
              <a:t>Complete </a:t>
            </a:r>
            <a:r>
              <a:rPr lang="en-GB" dirty="0"/>
              <a:t>Amino Acid Profile </a:t>
            </a:r>
          </a:p>
          <a:p>
            <a:r>
              <a:rPr lang="en-GB" dirty="0" smtClean="0"/>
              <a:t> </a:t>
            </a:r>
            <a:r>
              <a:rPr lang="en-GB" dirty="0"/>
              <a:t>Pea, Cranberry &amp; Brown Rice combination </a:t>
            </a:r>
            <a:endParaRPr lang="en-GB" dirty="0" smtClean="0"/>
          </a:p>
          <a:p>
            <a:pPr>
              <a:buNone/>
            </a:pPr>
            <a:r>
              <a:rPr lang="en-GB" dirty="0" smtClean="0"/>
              <a:t>       rivals  animal </a:t>
            </a:r>
            <a:r>
              <a:rPr lang="en-GB" dirty="0"/>
              <a:t>protein</a:t>
            </a:r>
          </a:p>
          <a:p>
            <a:r>
              <a:rPr lang="en-GB" dirty="0" smtClean="0"/>
              <a:t>Cholesterol</a:t>
            </a:r>
            <a:r>
              <a:rPr lang="en-GB" dirty="0"/>
              <a:t>, Lactose &amp; Trans Fats FREE</a:t>
            </a:r>
          </a:p>
          <a:p>
            <a:r>
              <a:rPr lang="en-GB" dirty="0" smtClean="0"/>
              <a:t>Artificial </a:t>
            </a:r>
            <a:r>
              <a:rPr lang="en-GB" dirty="0"/>
              <a:t>Sweetener, </a:t>
            </a:r>
            <a:r>
              <a:rPr lang="en-GB" dirty="0" smtClean="0"/>
              <a:t>Flavour </a:t>
            </a:r>
            <a:r>
              <a:rPr lang="en-GB" dirty="0"/>
              <a:t>&amp; </a:t>
            </a:r>
            <a:r>
              <a:rPr lang="en-GB" dirty="0" smtClean="0"/>
              <a:t>Colour </a:t>
            </a:r>
            <a:r>
              <a:rPr lang="en-GB" dirty="0"/>
              <a:t>FREE</a:t>
            </a:r>
          </a:p>
          <a:p>
            <a:r>
              <a:rPr lang="en-GB" dirty="0" smtClean="0"/>
              <a:t>Helps </a:t>
            </a:r>
            <a:r>
              <a:rPr lang="en-GB" dirty="0"/>
              <a:t>Build &amp; Maintain Lean Muscle</a:t>
            </a:r>
          </a:p>
          <a:p>
            <a:r>
              <a:rPr lang="en-GB" dirty="0" smtClean="0"/>
              <a:t>Inner </a:t>
            </a:r>
            <a:r>
              <a:rPr lang="en-GB" dirty="0" err="1"/>
              <a:t>Gplex</a:t>
            </a:r>
            <a:r>
              <a:rPr lang="en-GB" dirty="0"/>
              <a:t> To Promote Energy &amp; </a:t>
            </a:r>
            <a:r>
              <a:rPr lang="en-GB" dirty="0" smtClean="0"/>
              <a:t>Detoxification</a:t>
            </a:r>
          </a:p>
          <a:p>
            <a:pPr>
              <a:buNone/>
            </a:pPr>
            <a:r>
              <a:rPr lang="en-GB" dirty="0"/>
              <a:t> </a:t>
            </a:r>
            <a:r>
              <a:rPr lang="en-GB" dirty="0" smtClean="0"/>
              <a:t>      – </a:t>
            </a:r>
            <a:r>
              <a:rPr lang="en-GB" dirty="0"/>
              <a:t>ginseng, alfalfa, kelp, CoQ10, Flaxseed </a:t>
            </a:r>
          </a:p>
          <a:p>
            <a:endParaRPr lang="en-GB" dirty="0"/>
          </a:p>
        </p:txBody>
      </p:sp>
      <p:pic>
        <p:nvPicPr>
          <p:cNvPr id="4" name="Picture 3" descr="shakes1.jpg"/>
          <p:cNvPicPr>
            <a:picLocks noChangeAspect="1"/>
          </p:cNvPicPr>
          <p:nvPr/>
        </p:nvPicPr>
        <p:blipFill>
          <a:blip r:embed="rId2" cstate="print"/>
          <a:stretch>
            <a:fillRect/>
          </a:stretch>
        </p:blipFill>
        <p:spPr>
          <a:xfrm>
            <a:off x="6228184" y="1196752"/>
            <a:ext cx="2555776" cy="535495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a:t>Replace Coffee, Tea and fizzy </a:t>
            </a:r>
            <a:r>
              <a:rPr lang="en-GB" dirty="0" smtClean="0"/>
              <a:t>drinks</a:t>
            </a:r>
            <a:endParaRPr lang="en-GB" dirty="0"/>
          </a:p>
        </p:txBody>
      </p:sp>
      <p:sp>
        <p:nvSpPr>
          <p:cNvPr id="3" name="Content Placeholder 2"/>
          <p:cNvSpPr>
            <a:spLocks noGrp="1"/>
          </p:cNvSpPr>
          <p:nvPr>
            <p:ph idx="1"/>
          </p:nvPr>
        </p:nvSpPr>
        <p:spPr>
          <a:xfrm>
            <a:off x="457200" y="2204864"/>
            <a:ext cx="8229600" cy="4464496"/>
          </a:xfrm>
        </p:spPr>
        <p:txBody>
          <a:bodyPr>
            <a:normAutofit fontScale="70000" lnSpcReduction="20000"/>
          </a:bodyPr>
          <a:lstStyle/>
          <a:p>
            <a:pPr>
              <a:buNone/>
            </a:pPr>
            <a:r>
              <a:rPr lang="en-GB" sz="4000" dirty="0" err="1"/>
              <a:t>Arbonne</a:t>
            </a:r>
            <a:r>
              <a:rPr lang="en-GB" sz="4000" dirty="0"/>
              <a:t> Energy Fizz </a:t>
            </a:r>
            <a:r>
              <a:rPr lang="en-GB" sz="4000" dirty="0" smtClean="0"/>
              <a:t>Sticks</a:t>
            </a:r>
          </a:p>
          <a:p>
            <a:pPr>
              <a:buNone/>
            </a:pPr>
            <a:endParaRPr lang="en-GB" dirty="0"/>
          </a:p>
          <a:p>
            <a:r>
              <a:rPr lang="en-GB" dirty="0" smtClean="0"/>
              <a:t>Alkaline </a:t>
            </a:r>
            <a:r>
              <a:rPr lang="en-GB" dirty="0"/>
              <a:t>Forming &amp; All Natural</a:t>
            </a:r>
          </a:p>
          <a:p>
            <a:r>
              <a:rPr lang="en-GB" dirty="0" smtClean="0"/>
              <a:t>Green </a:t>
            </a:r>
            <a:r>
              <a:rPr lang="en-GB" dirty="0"/>
              <a:t>Tea, Ginseng, B Vitamins</a:t>
            </a:r>
          </a:p>
          <a:p>
            <a:r>
              <a:rPr lang="en-GB" dirty="0" smtClean="0"/>
              <a:t>Refined </a:t>
            </a:r>
            <a:r>
              <a:rPr lang="en-GB" dirty="0"/>
              <a:t>Sugar And Artificial Sweetener FREE</a:t>
            </a:r>
          </a:p>
          <a:p>
            <a:r>
              <a:rPr lang="en-GB" dirty="0" smtClean="0"/>
              <a:t>High </a:t>
            </a:r>
            <a:r>
              <a:rPr lang="en-GB" dirty="0"/>
              <a:t>Fructose Corn Syrup FREE</a:t>
            </a:r>
          </a:p>
          <a:p>
            <a:r>
              <a:rPr lang="en-GB" dirty="0" smtClean="0"/>
              <a:t>Just </a:t>
            </a:r>
            <a:r>
              <a:rPr lang="en-GB" dirty="0"/>
              <a:t>10 Calories &amp; </a:t>
            </a:r>
            <a:r>
              <a:rPr lang="en-GB" dirty="0" err="1"/>
              <a:t>Carb</a:t>
            </a:r>
            <a:r>
              <a:rPr lang="en-GB" dirty="0"/>
              <a:t> FREE</a:t>
            </a:r>
          </a:p>
          <a:p>
            <a:r>
              <a:rPr lang="en-GB" dirty="0" smtClean="0"/>
              <a:t>Provides </a:t>
            </a:r>
            <a:r>
              <a:rPr lang="en-GB" dirty="0"/>
              <a:t>CALM Energy </a:t>
            </a:r>
          </a:p>
          <a:p>
            <a:r>
              <a:rPr lang="en-GB" dirty="0" smtClean="0"/>
              <a:t>Helps </a:t>
            </a:r>
            <a:r>
              <a:rPr lang="en-GB" dirty="0"/>
              <a:t>reduce sugar &amp; </a:t>
            </a:r>
            <a:r>
              <a:rPr lang="en-GB" dirty="0" err="1"/>
              <a:t>carb</a:t>
            </a:r>
            <a:r>
              <a:rPr lang="en-GB" dirty="0"/>
              <a:t> cravings</a:t>
            </a:r>
          </a:p>
          <a:p>
            <a:r>
              <a:rPr lang="en-GB" dirty="0" smtClean="0"/>
              <a:t>Balances </a:t>
            </a:r>
            <a:r>
              <a:rPr lang="en-GB" dirty="0"/>
              <a:t>Blood Sugar, Boosts Energy, Improves Mood, </a:t>
            </a:r>
          </a:p>
          <a:p>
            <a:r>
              <a:rPr lang="en-GB" dirty="0"/>
              <a:t>Enhances Endurance and Improves Alertness</a:t>
            </a:r>
          </a:p>
          <a:p>
            <a:r>
              <a:rPr lang="en-GB" dirty="0"/>
              <a:t>Simply add to 16-24 oz of </a:t>
            </a:r>
            <a:r>
              <a:rPr lang="en-GB" dirty="0" smtClean="0"/>
              <a:t>water</a:t>
            </a:r>
            <a:endParaRPr lang="en-GB" dirty="0"/>
          </a:p>
          <a:p>
            <a:pPr>
              <a:buNone/>
            </a:pPr>
            <a:endParaRPr lang="en-GB" dirty="0"/>
          </a:p>
        </p:txBody>
      </p:sp>
      <p:pic>
        <p:nvPicPr>
          <p:cNvPr id="4" name="Picture 3" descr="fizz stick drink.jpg"/>
          <p:cNvPicPr>
            <a:picLocks noChangeAspect="1"/>
          </p:cNvPicPr>
          <p:nvPr/>
        </p:nvPicPr>
        <p:blipFill>
          <a:blip r:embed="rId2" cstate="print"/>
          <a:stretch>
            <a:fillRect/>
          </a:stretch>
        </p:blipFill>
        <p:spPr>
          <a:xfrm>
            <a:off x="6075040" y="1412776"/>
            <a:ext cx="3068960" cy="306896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sz="3200" dirty="0" smtClean="0"/>
              <a:t>Supplement &amp; Absorption</a:t>
            </a:r>
            <a:br>
              <a:rPr lang="en-GB" sz="3200" dirty="0" smtClean="0"/>
            </a:br>
            <a:r>
              <a:rPr lang="en-GB" sz="3200" dirty="0" smtClean="0">
                <a:solidFill>
                  <a:schemeClr val="accent6">
                    <a:lumMod val="75000"/>
                  </a:schemeClr>
                </a:solidFill>
              </a:rPr>
              <a:t>Daily Power Packs for Women</a:t>
            </a:r>
            <a:endParaRPr lang="en-GB" sz="3200" dirty="0">
              <a:solidFill>
                <a:schemeClr val="accent6">
                  <a:lumMod val="75000"/>
                </a:schemeClr>
              </a:solidFill>
            </a:endParaRPr>
          </a:p>
        </p:txBody>
      </p:sp>
      <p:sp>
        <p:nvSpPr>
          <p:cNvPr id="3" name="Content Placeholder 2"/>
          <p:cNvSpPr>
            <a:spLocks noGrp="1"/>
          </p:cNvSpPr>
          <p:nvPr>
            <p:ph idx="1"/>
          </p:nvPr>
        </p:nvSpPr>
        <p:spPr>
          <a:xfrm>
            <a:off x="323528" y="1628800"/>
            <a:ext cx="8568952" cy="5229200"/>
          </a:xfrm>
        </p:spPr>
        <p:txBody>
          <a:bodyPr>
            <a:normAutofit fontScale="55000" lnSpcReduction="20000"/>
          </a:bodyPr>
          <a:lstStyle/>
          <a:p>
            <a:r>
              <a:rPr lang="en-GB" dirty="0" smtClean="0"/>
              <a:t>Fight Oxidative Stress (number 1 Cause Of Ageing)</a:t>
            </a:r>
          </a:p>
          <a:p>
            <a:r>
              <a:rPr lang="en-GB" dirty="0" smtClean="0"/>
              <a:t>Whole Super Food Antioxidants: Green Tea, Grape Seed </a:t>
            </a:r>
          </a:p>
          <a:p>
            <a:pPr>
              <a:buNone/>
            </a:pPr>
            <a:r>
              <a:rPr lang="en-GB" dirty="0" smtClean="0"/>
              <a:t>       Extract, Cranberry, Black Currant, </a:t>
            </a:r>
            <a:r>
              <a:rPr lang="en-GB" dirty="0" err="1" smtClean="0"/>
              <a:t>Reservatrol</a:t>
            </a:r>
            <a:r>
              <a:rPr lang="en-GB" dirty="0" smtClean="0"/>
              <a:t>, Pomegranate </a:t>
            </a:r>
          </a:p>
          <a:p>
            <a:pPr>
              <a:buNone/>
            </a:pPr>
            <a:r>
              <a:rPr lang="en-GB" dirty="0" smtClean="0"/>
              <a:t>       to Accelerate Detoxification</a:t>
            </a:r>
          </a:p>
          <a:p>
            <a:r>
              <a:rPr lang="en-GB" dirty="0" err="1" smtClean="0"/>
              <a:t>Chelated</a:t>
            </a:r>
            <a:r>
              <a:rPr lang="en-GB" dirty="0" smtClean="0"/>
              <a:t> Minerals for High Absorbability</a:t>
            </a:r>
          </a:p>
          <a:p>
            <a:r>
              <a:rPr lang="en-GB" dirty="0" smtClean="0"/>
              <a:t>Digestive Enzymes that Support GI Health</a:t>
            </a:r>
          </a:p>
          <a:p>
            <a:r>
              <a:rPr lang="en-GB" dirty="0" err="1" smtClean="0"/>
              <a:t>Prebiotics</a:t>
            </a:r>
            <a:r>
              <a:rPr lang="en-GB" dirty="0" smtClean="0"/>
              <a:t> Prepare the Gut for </a:t>
            </a:r>
            <a:r>
              <a:rPr lang="en-GB" dirty="0" err="1" smtClean="0"/>
              <a:t>Probiotics</a:t>
            </a:r>
            <a:endParaRPr lang="en-GB" dirty="0" smtClean="0"/>
          </a:p>
          <a:p>
            <a:r>
              <a:rPr lang="en-GB" dirty="0" err="1" smtClean="0"/>
              <a:t>Probiotics</a:t>
            </a:r>
            <a:r>
              <a:rPr lang="en-GB" dirty="0" smtClean="0"/>
              <a:t>  - Friendly Bacteria</a:t>
            </a:r>
          </a:p>
          <a:p>
            <a:r>
              <a:rPr lang="en-GB" dirty="0" smtClean="0"/>
              <a:t>HIGHLY ABSORBABLE – Studies show patented </a:t>
            </a:r>
            <a:r>
              <a:rPr lang="en-GB" dirty="0" err="1" smtClean="0"/>
              <a:t>BioPerine</a:t>
            </a:r>
            <a:r>
              <a:rPr lang="en-GB" dirty="0" smtClean="0"/>
              <a:t> </a:t>
            </a:r>
          </a:p>
          <a:p>
            <a:pPr>
              <a:buNone/>
            </a:pPr>
            <a:r>
              <a:rPr lang="en-GB" dirty="0" smtClean="0"/>
              <a:t>       give increased absorption levels of 60%</a:t>
            </a:r>
          </a:p>
          <a:p>
            <a:pPr>
              <a:buNone/>
            </a:pPr>
            <a:r>
              <a:rPr lang="en-GB" dirty="0" smtClean="0"/>
              <a:t> </a:t>
            </a:r>
          </a:p>
          <a:p>
            <a:pPr>
              <a:buNone/>
            </a:pPr>
            <a:r>
              <a:rPr lang="en-GB" dirty="0" smtClean="0">
                <a:solidFill>
                  <a:schemeClr val="accent6">
                    <a:lumMod val="75000"/>
                  </a:schemeClr>
                </a:solidFill>
              </a:rPr>
              <a:t>Nutritional packs including 20 essential vitamins, minerals, </a:t>
            </a:r>
          </a:p>
          <a:p>
            <a:pPr>
              <a:buNone/>
            </a:pPr>
            <a:r>
              <a:rPr lang="en-GB" dirty="0" smtClean="0">
                <a:solidFill>
                  <a:schemeClr val="accent6">
                    <a:lumMod val="75000"/>
                  </a:schemeClr>
                </a:solidFill>
              </a:rPr>
              <a:t>botanicals, </a:t>
            </a:r>
            <a:r>
              <a:rPr lang="en-GB" dirty="0" err="1" smtClean="0">
                <a:solidFill>
                  <a:schemeClr val="accent6">
                    <a:lumMod val="75000"/>
                  </a:schemeClr>
                </a:solidFill>
              </a:rPr>
              <a:t>probiotics</a:t>
            </a:r>
            <a:r>
              <a:rPr lang="en-GB" dirty="0" smtClean="0">
                <a:solidFill>
                  <a:schemeClr val="accent6">
                    <a:lumMod val="75000"/>
                  </a:schemeClr>
                </a:solidFill>
              </a:rPr>
              <a:t>, and enzymes plus bone health and antioxidant formulas. </a:t>
            </a:r>
          </a:p>
          <a:p>
            <a:pPr>
              <a:buNone/>
            </a:pPr>
            <a:endParaRPr lang="en-GB" sz="2000" dirty="0" smtClean="0">
              <a:solidFill>
                <a:schemeClr val="accent6">
                  <a:lumMod val="75000"/>
                </a:schemeClr>
              </a:solidFill>
            </a:endParaRPr>
          </a:p>
          <a:p>
            <a:pPr lvl="0">
              <a:buNone/>
            </a:pPr>
            <a:r>
              <a:rPr lang="en-GB" dirty="0" smtClean="0">
                <a:solidFill>
                  <a:schemeClr val="accent6">
                    <a:lumMod val="75000"/>
                  </a:schemeClr>
                </a:solidFill>
              </a:rPr>
              <a:t>Cold pressed rather than heat pressed, which allows for maximum absorption quality</a:t>
            </a:r>
          </a:p>
          <a:p>
            <a:pPr lvl="0">
              <a:buNone/>
            </a:pPr>
            <a:endParaRPr lang="en-GB" sz="2200" dirty="0" smtClean="0">
              <a:solidFill>
                <a:schemeClr val="accent6">
                  <a:lumMod val="75000"/>
                </a:schemeClr>
              </a:solidFill>
            </a:endParaRPr>
          </a:p>
          <a:p>
            <a:pPr lvl="0">
              <a:buNone/>
            </a:pPr>
            <a:r>
              <a:rPr lang="en-GB" dirty="0" smtClean="0">
                <a:solidFill>
                  <a:schemeClr val="accent6">
                    <a:lumMod val="75000"/>
                  </a:schemeClr>
                </a:solidFill>
              </a:rPr>
              <a:t>Supports:</a:t>
            </a:r>
          </a:p>
          <a:p>
            <a:pPr lvl="0">
              <a:buNone/>
            </a:pPr>
            <a:r>
              <a:rPr lang="en-GB" dirty="0" smtClean="0">
                <a:solidFill>
                  <a:schemeClr val="accent6">
                    <a:lumMod val="75000"/>
                  </a:schemeClr>
                </a:solidFill>
              </a:rPr>
              <a:t>Digestive health, bone health, joint health, cardiovascular health and cognitive health</a:t>
            </a:r>
          </a:p>
          <a:p>
            <a:pPr lvl="0">
              <a:buNone/>
            </a:pPr>
            <a:r>
              <a:rPr lang="en-GB" dirty="0" smtClean="0">
                <a:solidFill>
                  <a:schemeClr val="accent6">
                    <a:lumMod val="75000"/>
                  </a:schemeClr>
                </a:solidFill>
              </a:rPr>
              <a:t>Convenient daily packs ensure proper dosing, 30 for one a day.</a:t>
            </a:r>
          </a:p>
          <a:p>
            <a:endParaRPr lang="en-GB" dirty="0"/>
          </a:p>
        </p:txBody>
      </p:sp>
      <p:pic>
        <p:nvPicPr>
          <p:cNvPr id="4" name="Picture 3" descr="daily-power-packs-for-women.jpg"/>
          <p:cNvPicPr>
            <a:picLocks noChangeAspect="1"/>
          </p:cNvPicPr>
          <p:nvPr/>
        </p:nvPicPr>
        <p:blipFill>
          <a:blip r:embed="rId2" cstate="print"/>
          <a:stretch>
            <a:fillRect/>
          </a:stretch>
        </p:blipFill>
        <p:spPr>
          <a:xfrm>
            <a:off x="6503707" y="1340768"/>
            <a:ext cx="2640293" cy="36004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Nutrient Absorption Help</a:t>
            </a:r>
            <a:endParaRPr lang="en-GB" dirty="0"/>
          </a:p>
        </p:txBody>
      </p:sp>
      <p:sp>
        <p:nvSpPr>
          <p:cNvPr id="3" name="Content Placeholder 2"/>
          <p:cNvSpPr>
            <a:spLocks noGrp="1"/>
          </p:cNvSpPr>
          <p:nvPr>
            <p:ph idx="1"/>
          </p:nvPr>
        </p:nvSpPr>
        <p:spPr>
          <a:xfrm>
            <a:off x="457200" y="1600200"/>
            <a:ext cx="8229600" cy="4997152"/>
          </a:xfrm>
        </p:spPr>
        <p:txBody>
          <a:bodyPr>
            <a:normAutofit lnSpcReduction="10000"/>
          </a:bodyPr>
          <a:lstStyle/>
          <a:p>
            <a:pPr>
              <a:buNone/>
            </a:pPr>
            <a:r>
              <a:rPr lang="en-GB" dirty="0" err="1" smtClean="0"/>
              <a:t>Arbonne</a:t>
            </a:r>
            <a:r>
              <a:rPr lang="en-GB" dirty="0" smtClean="0"/>
              <a:t> Digestion Plus</a:t>
            </a:r>
          </a:p>
          <a:p>
            <a:pPr>
              <a:buNone/>
            </a:pPr>
            <a:endParaRPr lang="en-GB" sz="2400" dirty="0" smtClean="0"/>
          </a:p>
          <a:p>
            <a:pPr>
              <a:buNone/>
            </a:pPr>
            <a:r>
              <a:rPr lang="en-GB" sz="2400" dirty="0" smtClean="0"/>
              <a:t>• Supports digestion of carbohydrates, fats, protein, fibre and lactose</a:t>
            </a:r>
          </a:p>
          <a:p>
            <a:pPr>
              <a:buNone/>
            </a:pPr>
            <a:r>
              <a:rPr lang="en-GB" sz="2400" dirty="0" smtClean="0"/>
              <a:t>• Supports healthy digestion to help </a:t>
            </a:r>
          </a:p>
          <a:p>
            <a:pPr>
              <a:buNone/>
            </a:pPr>
            <a:r>
              <a:rPr lang="en-GB" sz="2400" dirty="0" smtClean="0"/>
              <a:t>    minimize gas and bloating </a:t>
            </a:r>
          </a:p>
          <a:p>
            <a:pPr>
              <a:buNone/>
            </a:pPr>
            <a:r>
              <a:rPr lang="en-GB" sz="2400" dirty="0" smtClean="0"/>
              <a:t>• Promotes balance in the intestinal tract</a:t>
            </a:r>
          </a:p>
          <a:p>
            <a:pPr>
              <a:buNone/>
            </a:pPr>
            <a:r>
              <a:rPr lang="en-GB" sz="2400" dirty="0" smtClean="0"/>
              <a:t>• Supports nutrient uptake from the </a:t>
            </a:r>
          </a:p>
          <a:p>
            <a:pPr>
              <a:buNone/>
            </a:pPr>
            <a:r>
              <a:rPr lang="en-GB" sz="2400" dirty="0" smtClean="0"/>
              <a:t>   foods we eat</a:t>
            </a:r>
          </a:p>
          <a:p>
            <a:pPr>
              <a:buNone/>
            </a:pPr>
            <a:endParaRPr lang="en-GB" sz="2400" dirty="0" smtClean="0"/>
          </a:p>
          <a:p>
            <a:pPr>
              <a:buNone/>
            </a:pPr>
            <a:r>
              <a:rPr lang="en-GB" sz="1800" dirty="0" smtClean="0"/>
              <a:t>Every day add a single serving stick pack of mild powder </a:t>
            </a:r>
          </a:p>
          <a:p>
            <a:pPr>
              <a:buNone/>
            </a:pPr>
            <a:r>
              <a:rPr lang="en-GB" sz="1800" dirty="0" smtClean="0"/>
              <a:t>to any cold or room-temperature liquid. </a:t>
            </a:r>
            <a:endParaRPr lang="en-GB" sz="1700" dirty="0" smtClean="0"/>
          </a:p>
          <a:p>
            <a:pPr>
              <a:buNone/>
            </a:pPr>
            <a:endParaRPr lang="en-GB" dirty="0"/>
          </a:p>
        </p:txBody>
      </p:sp>
      <p:pic>
        <p:nvPicPr>
          <p:cNvPr id="4" name="Picture 3" descr="digestion plus.jpg"/>
          <p:cNvPicPr>
            <a:picLocks noChangeAspect="1"/>
          </p:cNvPicPr>
          <p:nvPr/>
        </p:nvPicPr>
        <p:blipFill>
          <a:blip r:embed="rId2" cstate="print"/>
          <a:stretch>
            <a:fillRect/>
          </a:stretch>
        </p:blipFill>
        <p:spPr>
          <a:xfrm>
            <a:off x="5972944" y="3212976"/>
            <a:ext cx="3171056" cy="339755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b="1" dirty="0" smtClean="0"/>
              <a:t>Omega 3 Plus</a:t>
            </a:r>
            <a:endParaRPr lang="en-GB" dirty="0"/>
          </a:p>
        </p:txBody>
      </p:sp>
      <p:sp>
        <p:nvSpPr>
          <p:cNvPr id="3" name="Content Placeholder 2"/>
          <p:cNvSpPr>
            <a:spLocks noGrp="1"/>
          </p:cNvSpPr>
          <p:nvPr>
            <p:ph idx="1"/>
          </p:nvPr>
        </p:nvSpPr>
        <p:spPr>
          <a:xfrm>
            <a:off x="457200" y="1628800"/>
            <a:ext cx="8229600" cy="5112568"/>
          </a:xfrm>
        </p:spPr>
        <p:txBody>
          <a:bodyPr>
            <a:normAutofit/>
          </a:bodyPr>
          <a:lstStyle/>
          <a:p>
            <a:r>
              <a:rPr lang="en-GB" dirty="0" smtClean="0"/>
              <a:t>Vegan capsules filled with flaxseed oil and vegetarian DHA derived from algae </a:t>
            </a:r>
          </a:p>
          <a:p>
            <a:r>
              <a:rPr lang="en-GB" dirty="0" smtClean="0"/>
              <a:t>Provide daily omega-3 fatty acids  </a:t>
            </a:r>
          </a:p>
          <a:p>
            <a:r>
              <a:rPr lang="en-GB" dirty="0" smtClean="0"/>
              <a:t>Help support cognitive health </a:t>
            </a:r>
          </a:p>
          <a:p>
            <a:pPr>
              <a:buNone/>
            </a:pPr>
            <a:r>
              <a:rPr lang="en-GB" dirty="0" smtClean="0"/>
              <a:t>    and/or brain function</a:t>
            </a:r>
          </a:p>
          <a:p>
            <a:r>
              <a:rPr lang="en-GB" dirty="0" smtClean="0"/>
              <a:t>No fishy taste!</a:t>
            </a:r>
          </a:p>
          <a:p>
            <a:pPr>
              <a:buNone/>
            </a:pPr>
            <a:endParaRPr lang="en-GB" dirty="0" smtClean="0"/>
          </a:p>
          <a:p>
            <a:pPr lvl="0">
              <a:buNone/>
            </a:pPr>
            <a:r>
              <a:rPr lang="en-GB" sz="2400" dirty="0" smtClean="0"/>
              <a:t>60 capsules/30 day supply</a:t>
            </a:r>
          </a:p>
          <a:p>
            <a:pPr>
              <a:buNone/>
            </a:pPr>
            <a:endParaRPr lang="en-GB" dirty="0"/>
          </a:p>
        </p:txBody>
      </p:sp>
      <p:pic>
        <p:nvPicPr>
          <p:cNvPr id="4" name="Picture 3" descr="Omega-3.jpg"/>
          <p:cNvPicPr>
            <a:picLocks noChangeAspect="1"/>
          </p:cNvPicPr>
          <p:nvPr/>
        </p:nvPicPr>
        <p:blipFill>
          <a:blip r:embed="rId2" cstate="print"/>
          <a:stretch>
            <a:fillRect/>
          </a:stretch>
        </p:blipFill>
        <p:spPr>
          <a:xfrm>
            <a:off x="6858000" y="3228975"/>
            <a:ext cx="2286000" cy="3629025"/>
          </a:xfrm>
          <a:prstGeom prst="rect">
            <a:avLst/>
          </a:prstGeom>
        </p:spPr>
      </p:pic>
      <p:pic>
        <p:nvPicPr>
          <p:cNvPr id="5" name="Picture 4" descr="arbonne-feint.jpg"/>
          <p:cNvPicPr>
            <a:picLocks noChangeAspect="1"/>
          </p:cNvPicPr>
          <p:nvPr/>
        </p:nvPicPr>
        <p:blipFill>
          <a:blip r:embed="rId3" cstate="print"/>
          <a:stretch>
            <a:fillRect/>
          </a:stretch>
        </p:blipFill>
        <p:spPr>
          <a:xfrm>
            <a:off x="1979712" y="548680"/>
            <a:ext cx="762000" cy="609600"/>
          </a:xfrm>
          <a:prstGeom prst="rect">
            <a:avLst/>
          </a:prstGeom>
        </p:spPr>
      </p:pic>
      <p:pic>
        <p:nvPicPr>
          <p:cNvPr id="6" name="Picture 5" descr="gf.jpg"/>
          <p:cNvPicPr>
            <a:picLocks noChangeAspect="1"/>
          </p:cNvPicPr>
          <p:nvPr/>
        </p:nvPicPr>
        <p:blipFill>
          <a:blip r:embed="rId4" cstate="print"/>
          <a:stretch>
            <a:fillRect/>
          </a:stretch>
        </p:blipFill>
        <p:spPr>
          <a:xfrm>
            <a:off x="4499992" y="5661248"/>
            <a:ext cx="1933575" cy="762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a:bodyPr>
          <a:lstStyle/>
          <a:p>
            <a:r>
              <a:rPr lang="en-GB" sz="3600" dirty="0" smtClean="0"/>
              <a:t>Support Elimination Organs</a:t>
            </a:r>
            <a:br>
              <a:rPr lang="en-GB" sz="3600" dirty="0" smtClean="0"/>
            </a:br>
            <a:r>
              <a:rPr lang="en-GB" sz="3600" dirty="0" smtClean="0"/>
              <a:t>ARBONNE DAILY FIBRE BOOST</a:t>
            </a:r>
            <a:endParaRPr lang="en-GB" sz="3600" dirty="0"/>
          </a:p>
        </p:txBody>
      </p:sp>
      <p:sp>
        <p:nvSpPr>
          <p:cNvPr id="3" name="Content Placeholder 2"/>
          <p:cNvSpPr>
            <a:spLocks noGrp="1"/>
          </p:cNvSpPr>
          <p:nvPr>
            <p:ph idx="1"/>
          </p:nvPr>
        </p:nvSpPr>
        <p:spPr>
          <a:xfrm>
            <a:off x="251520" y="1772816"/>
            <a:ext cx="8712968" cy="4968552"/>
          </a:xfrm>
        </p:spPr>
        <p:txBody>
          <a:bodyPr>
            <a:normAutofit fontScale="77500" lnSpcReduction="20000"/>
          </a:bodyPr>
          <a:lstStyle/>
          <a:p>
            <a:r>
              <a:rPr lang="en-GB" dirty="0" smtClean="0"/>
              <a:t>Helps lower bad &amp; raise good Cholesterol</a:t>
            </a:r>
          </a:p>
          <a:p>
            <a:r>
              <a:rPr lang="en-GB" dirty="0" smtClean="0"/>
              <a:t>Helps Balance Blood Sugar</a:t>
            </a:r>
          </a:p>
          <a:p>
            <a:r>
              <a:rPr lang="en-GB" dirty="0" smtClean="0"/>
              <a:t>Fibre is a sponge for Toxins </a:t>
            </a:r>
            <a:r>
              <a:rPr lang="en-GB" sz="2400" dirty="0" smtClean="0"/>
              <a:t>&amp;</a:t>
            </a:r>
            <a:r>
              <a:rPr lang="en-GB" dirty="0" smtClean="0"/>
              <a:t> Protects the Colon lining</a:t>
            </a:r>
          </a:p>
          <a:p>
            <a:r>
              <a:rPr lang="en-GB" dirty="0" smtClean="0"/>
              <a:t>Helps you feel fuller longer</a:t>
            </a:r>
          </a:p>
          <a:p>
            <a:r>
              <a:rPr lang="en-GB" dirty="0" smtClean="0"/>
              <a:t>Made from Fruits and Vegetables</a:t>
            </a:r>
          </a:p>
          <a:p>
            <a:r>
              <a:rPr lang="en-GB" dirty="0" smtClean="0"/>
              <a:t>One serving = nearly ½ the recommended</a:t>
            </a:r>
          </a:p>
          <a:p>
            <a:pPr>
              <a:buNone/>
            </a:pPr>
            <a:r>
              <a:rPr lang="en-GB" dirty="0" smtClean="0"/>
              <a:t>     daily amount</a:t>
            </a:r>
          </a:p>
          <a:p>
            <a:r>
              <a:rPr lang="en-GB" dirty="0" smtClean="0"/>
              <a:t>Odourless, Colourless </a:t>
            </a:r>
            <a:r>
              <a:rPr lang="en-GB" sz="2800" dirty="0" smtClean="0"/>
              <a:t>&amp;</a:t>
            </a:r>
            <a:r>
              <a:rPr lang="en-GB" dirty="0" smtClean="0"/>
              <a:t> Tasteless</a:t>
            </a:r>
          </a:p>
          <a:p>
            <a:r>
              <a:rPr lang="en-GB" dirty="0" smtClean="0"/>
              <a:t>Convenient way to get 12 grams of fibre. </a:t>
            </a:r>
          </a:p>
          <a:p>
            <a:pPr>
              <a:buNone/>
            </a:pPr>
            <a:endParaRPr lang="en-GB" dirty="0" smtClean="0"/>
          </a:p>
          <a:p>
            <a:pPr>
              <a:buNone/>
            </a:pPr>
            <a:r>
              <a:rPr lang="en-GB" sz="2800" dirty="0" smtClean="0">
                <a:solidFill>
                  <a:schemeClr val="accent3">
                    <a:lumMod val="75000"/>
                  </a:schemeClr>
                </a:solidFill>
              </a:rPr>
              <a:t>This heat resistant blend of gluten free grain and</a:t>
            </a:r>
          </a:p>
          <a:p>
            <a:pPr>
              <a:buNone/>
            </a:pPr>
            <a:r>
              <a:rPr lang="en-GB" sz="2800" dirty="0" smtClean="0">
                <a:solidFill>
                  <a:schemeClr val="accent3">
                    <a:lumMod val="75000"/>
                  </a:schemeClr>
                </a:solidFill>
              </a:rPr>
              <a:t>fruit fibres can be added to hot or cold foods, drinks </a:t>
            </a:r>
          </a:p>
          <a:p>
            <a:pPr>
              <a:buNone/>
            </a:pPr>
            <a:r>
              <a:rPr lang="en-GB" sz="2800" dirty="0" smtClean="0">
                <a:solidFill>
                  <a:schemeClr val="accent3">
                    <a:lumMod val="75000"/>
                  </a:schemeClr>
                </a:solidFill>
              </a:rPr>
              <a:t>and even baked goods.</a:t>
            </a:r>
          </a:p>
          <a:p>
            <a:pPr>
              <a:buNone/>
            </a:pPr>
            <a:endParaRPr lang="en-GB" dirty="0"/>
          </a:p>
        </p:txBody>
      </p:sp>
      <p:pic>
        <p:nvPicPr>
          <p:cNvPr id="5" name="Picture 4" descr="daily-fibre-boost.jpg"/>
          <p:cNvPicPr>
            <a:picLocks noChangeAspect="1"/>
          </p:cNvPicPr>
          <p:nvPr/>
        </p:nvPicPr>
        <p:blipFill>
          <a:blip r:embed="rId2" cstate="print"/>
          <a:stretch>
            <a:fillRect/>
          </a:stretch>
        </p:blipFill>
        <p:spPr>
          <a:xfrm>
            <a:off x="6228184" y="3182767"/>
            <a:ext cx="2915816" cy="3558601"/>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792088"/>
          </a:xfrm>
        </p:spPr>
        <p:txBody>
          <a:bodyPr>
            <a:normAutofit/>
          </a:bodyPr>
          <a:lstStyle/>
          <a:p>
            <a:r>
              <a:rPr lang="en-GB" dirty="0" err="1" smtClean="0"/>
              <a:t>Arbonne</a:t>
            </a:r>
            <a:r>
              <a:rPr lang="en-GB" dirty="0" smtClean="0"/>
              <a:t> Evolution – Full Control  </a:t>
            </a:r>
            <a:endParaRPr lang="en-GB" dirty="0"/>
          </a:p>
        </p:txBody>
      </p:sp>
      <p:sp>
        <p:nvSpPr>
          <p:cNvPr id="3" name="Content Placeholder 2"/>
          <p:cNvSpPr>
            <a:spLocks noGrp="1"/>
          </p:cNvSpPr>
          <p:nvPr>
            <p:ph idx="1"/>
          </p:nvPr>
        </p:nvSpPr>
        <p:spPr>
          <a:xfrm>
            <a:off x="251520" y="980728"/>
            <a:ext cx="8712968" cy="5877272"/>
          </a:xfrm>
        </p:spPr>
        <p:txBody>
          <a:bodyPr>
            <a:normAutofit fontScale="25000" lnSpcReduction="20000"/>
          </a:bodyPr>
          <a:lstStyle/>
          <a:p>
            <a:pPr lvl="0" algn="ctr">
              <a:buNone/>
            </a:pPr>
            <a:r>
              <a:rPr lang="en-GB" sz="7200" dirty="0" smtClean="0">
                <a:solidFill>
                  <a:schemeClr val="accent1">
                    <a:lumMod val="75000"/>
                  </a:schemeClr>
                </a:solidFill>
              </a:rPr>
              <a:t>Full Control - Helps support blood sugar and cholesterol levels  already within normal range.</a:t>
            </a:r>
            <a:endParaRPr lang="en-GB" sz="4000" dirty="0" smtClean="0"/>
          </a:p>
          <a:p>
            <a:pPr>
              <a:buNone/>
            </a:pPr>
            <a:endParaRPr lang="en-GB" dirty="0" smtClean="0"/>
          </a:p>
          <a:p>
            <a:r>
              <a:rPr lang="en-GB" sz="7200" dirty="0" smtClean="0"/>
              <a:t>Contains </a:t>
            </a:r>
            <a:r>
              <a:rPr lang="en-GB" sz="7200" dirty="0" err="1" smtClean="0"/>
              <a:t>Glucomannan</a:t>
            </a:r>
            <a:r>
              <a:rPr lang="en-GB" sz="7200" dirty="0" smtClean="0"/>
              <a:t>, a fibre derived from the </a:t>
            </a:r>
            <a:r>
              <a:rPr lang="en-GB" sz="7200" dirty="0" err="1" smtClean="0"/>
              <a:t>konjac</a:t>
            </a:r>
            <a:r>
              <a:rPr lang="en-GB" sz="7200" dirty="0" smtClean="0"/>
              <a:t> root,  which is capable of absorbing 100 times its weight in water</a:t>
            </a:r>
          </a:p>
          <a:p>
            <a:pPr>
              <a:lnSpc>
                <a:spcPct val="170000"/>
              </a:lnSpc>
            </a:pPr>
            <a:r>
              <a:rPr lang="en-GB" sz="7200" dirty="0" smtClean="0"/>
              <a:t> Fibre expands in the stomach and small intestines to help support weight management</a:t>
            </a:r>
          </a:p>
          <a:p>
            <a:pPr>
              <a:lnSpc>
                <a:spcPct val="120000"/>
              </a:lnSpc>
            </a:pPr>
            <a:r>
              <a:rPr lang="en-GB" sz="7200" dirty="0" smtClean="0"/>
              <a:t>Magnesium contributes to normal energy yielding metabolism and maintenance of normal bones and teeth</a:t>
            </a:r>
          </a:p>
          <a:p>
            <a:pPr>
              <a:lnSpc>
                <a:spcPct val="120000"/>
              </a:lnSpc>
            </a:pPr>
            <a:r>
              <a:rPr lang="en-GB" sz="7200" dirty="0" smtClean="0"/>
              <a:t>The key ingredient </a:t>
            </a:r>
            <a:r>
              <a:rPr lang="en-GB" sz="7200" dirty="0" err="1" smtClean="0"/>
              <a:t>glucomannan</a:t>
            </a:r>
            <a:r>
              <a:rPr lang="en-GB" sz="7200" dirty="0" smtClean="0"/>
              <a:t> contributes to weight </a:t>
            </a:r>
          </a:p>
          <a:p>
            <a:pPr>
              <a:lnSpc>
                <a:spcPct val="120000"/>
              </a:lnSpc>
              <a:buNone/>
            </a:pPr>
            <a:r>
              <a:rPr lang="en-GB" sz="7200" dirty="0" smtClean="0"/>
              <a:t>       loss, in the context of an energy restricted diet,* </a:t>
            </a:r>
          </a:p>
          <a:p>
            <a:pPr>
              <a:lnSpc>
                <a:spcPct val="120000"/>
              </a:lnSpc>
              <a:buNone/>
            </a:pPr>
            <a:r>
              <a:rPr lang="en-GB" sz="7200" dirty="0" smtClean="0"/>
              <a:t>       and supports GI health. </a:t>
            </a:r>
          </a:p>
          <a:p>
            <a:pPr>
              <a:lnSpc>
                <a:spcPct val="170000"/>
              </a:lnSpc>
            </a:pPr>
            <a:r>
              <a:rPr lang="en-GB" sz="7200" dirty="0" smtClean="0"/>
              <a:t>Helps support the Gastrointestinal System</a:t>
            </a:r>
          </a:p>
          <a:p>
            <a:pPr>
              <a:lnSpc>
                <a:spcPct val="120000"/>
              </a:lnSpc>
            </a:pPr>
            <a:r>
              <a:rPr lang="en-GB" sz="7200" dirty="0" smtClean="0"/>
              <a:t>Helps support blood sugar and cholesterol levels already </a:t>
            </a:r>
          </a:p>
          <a:p>
            <a:pPr>
              <a:lnSpc>
                <a:spcPct val="120000"/>
              </a:lnSpc>
              <a:buNone/>
            </a:pPr>
            <a:r>
              <a:rPr lang="en-GB" sz="7200" dirty="0" smtClean="0"/>
              <a:t>       within the normal range.</a:t>
            </a:r>
          </a:p>
          <a:p>
            <a:pPr>
              <a:lnSpc>
                <a:spcPct val="170000"/>
              </a:lnSpc>
              <a:buNone/>
            </a:pPr>
            <a:endParaRPr lang="en-GB" dirty="0" smtClean="0"/>
          </a:p>
          <a:p>
            <a:pPr>
              <a:lnSpc>
                <a:spcPct val="120000"/>
              </a:lnSpc>
              <a:buNone/>
            </a:pPr>
            <a:r>
              <a:rPr lang="en-GB" sz="6400" dirty="0" smtClean="0">
                <a:solidFill>
                  <a:schemeClr val="accent3">
                    <a:lumMod val="75000"/>
                  </a:schemeClr>
                </a:solidFill>
              </a:rPr>
              <a:t>Take 30 </a:t>
            </a:r>
            <a:r>
              <a:rPr lang="en-GB" sz="6400" dirty="0" err="1" smtClean="0">
                <a:solidFill>
                  <a:schemeClr val="accent3">
                    <a:lumMod val="75000"/>
                  </a:schemeClr>
                </a:solidFill>
              </a:rPr>
              <a:t>mins</a:t>
            </a:r>
            <a:r>
              <a:rPr lang="en-GB" sz="6400" dirty="0" smtClean="0">
                <a:solidFill>
                  <a:schemeClr val="accent3">
                    <a:lumMod val="75000"/>
                  </a:schemeClr>
                </a:solidFill>
              </a:rPr>
              <a:t>. before meals to restrict appetite &amp; help control </a:t>
            </a:r>
          </a:p>
          <a:p>
            <a:pPr>
              <a:lnSpc>
                <a:spcPct val="120000"/>
              </a:lnSpc>
              <a:buNone/>
            </a:pPr>
            <a:r>
              <a:rPr lang="en-GB" sz="6400" dirty="0" smtClean="0">
                <a:solidFill>
                  <a:schemeClr val="accent3">
                    <a:lumMod val="75000"/>
                  </a:schemeClr>
                </a:solidFill>
              </a:rPr>
              <a:t>over-eating.</a:t>
            </a:r>
          </a:p>
          <a:p>
            <a:pPr>
              <a:lnSpc>
                <a:spcPct val="120000"/>
              </a:lnSpc>
              <a:buNone/>
            </a:pPr>
            <a:r>
              <a:rPr lang="en-GB" sz="6400" dirty="0" smtClean="0">
                <a:solidFill>
                  <a:schemeClr val="accent3">
                    <a:lumMod val="75000"/>
                  </a:schemeClr>
                </a:solidFill>
              </a:rPr>
              <a:t>Watermelon kiwi flavoured powder can be added to water, at only</a:t>
            </a:r>
          </a:p>
          <a:p>
            <a:pPr>
              <a:lnSpc>
                <a:spcPct val="120000"/>
              </a:lnSpc>
              <a:buNone/>
            </a:pPr>
            <a:r>
              <a:rPr lang="en-GB" sz="6400" dirty="0" smtClean="0">
                <a:solidFill>
                  <a:schemeClr val="accent3">
                    <a:lumMod val="75000"/>
                  </a:schemeClr>
                </a:solidFill>
              </a:rPr>
              <a:t>5 calories per serving. </a:t>
            </a:r>
          </a:p>
          <a:p>
            <a:pPr>
              <a:lnSpc>
                <a:spcPct val="120000"/>
              </a:lnSpc>
              <a:buNone/>
            </a:pPr>
            <a:r>
              <a:rPr lang="en-GB" sz="6400" dirty="0" smtClean="0">
                <a:solidFill>
                  <a:schemeClr val="accent3">
                    <a:lumMod val="75000"/>
                  </a:schemeClr>
                </a:solidFill>
              </a:rPr>
              <a:t>Gluten free and vegan certified.</a:t>
            </a:r>
            <a:endParaRPr lang="en-GB" sz="6400" dirty="0">
              <a:solidFill>
                <a:schemeClr val="accent3">
                  <a:lumMod val="75000"/>
                </a:schemeClr>
              </a:solidFill>
            </a:endParaRPr>
          </a:p>
        </p:txBody>
      </p:sp>
      <p:pic>
        <p:nvPicPr>
          <p:cNvPr id="4" name="Picture 3" descr="full-control.jpg"/>
          <p:cNvPicPr>
            <a:picLocks noChangeAspect="1"/>
          </p:cNvPicPr>
          <p:nvPr/>
        </p:nvPicPr>
        <p:blipFill>
          <a:blip r:embed="rId2" cstate="print"/>
          <a:stretch>
            <a:fillRect/>
          </a:stretch>
        </p:blipFill>
        <p:spPr>
          <a:xfrm>
            <a:off x="6084168" y="3068960"/>
            <a:ext cx="2876550" cy="360997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648072"/>
          </a:xfrm>
        </p:spPr>
        <p:txBody>
          <a:bodyPr>
            <a:normAutofit fontScale="90000"/>
          </a:bodyPr>
          <a:lstStyle/>
          <a:p>
            <a:r>
              <a:rPr lang="en-GB" dirty="0" err="1" smtClean="0"/>
              <a:t>Arbonne</a:t>
            </a:r>
            <a:r>
              <a:rPr lang="en-GB" dirty="0" smtClean="0"/>
              <a:t> Evolution – Metabolism Support</a:t>
            </a:r>
            <a:endParaRPr lang="en-GB" dirty="0"/>
          </a:p>
        </p:txBody>
      </p:sp>
      <p:sp>
        <p:nvSpPr>
          <p:cNvPr id="3" name="Content Placeholder 2"/>
          <p:cNvSpPr>
            <a:spLocks noGrp="1"/>
          </p:cNvSpPr>
          <p:nvPr>
            <p:ph idx="1"/>
          </p:nvPr>
        </p:nvSpPr>
        <p:spPr>
          <a:xfrm>
            <a:off x="179512" y="980728"/>
            <a:ext cx="8964488" cy="5877272"/>
          </a:xfrm>
        </p:spPr>
        <p:txBody>
          <a:bodyPr>
            <a:normAutofit fontScale="32500" lnSpcReduction="20000"/>
          </a:bodyPr>
          <a:lstStyle/>
          <a:p>
            <a:pPr lvl="4">
              <a:lnSpc>
                <a:spcPct val="170000"/>
              </a:lnSpc>
            </a:pPr>
            <a:r>
              <a:rPr lang="en-GB" sz="4900" dirty="0" smtClean="0"/>
              <a:t>Helps support metabolism  </a:t>
            </a:r>
          </a:p>
          <a:p>
            <a:pPr lvl="4">
              <a:lnSpc>
                <a:spcPct val="170000"/>
              </a:lnSpc>
            </a:pPr>
            <a:r>
              <a:rPr lang="en-GB" sz="4900" dirty="0" smtClean="0"/>
              <a:t>Contains a natural blend of botanicals</a:t>
            </a:r>
          </a:p>
          <a:p>
            <a:pPr lvl="4">
              <a:lnSpc>
                <a:spcPct val="170000"/>
              </a:lnSpc>
            </a:pPr>
            <a:r>
              <a:rPr lang="en-GB" sz="4900" dirty="0" smtClean="0"/>
              <a:t>Easy to use supplement fits effortlessly into any busy lifestyle</a:t>
            </a:r>
          </a:p>
          <a:p>
            <a:pPr lvl="4"/>
            <a:r>
              <a:rPr lang="en-GB" sz="4900" dirty="0" smtClean="0"/>
              <a:t>Formulated without harmful ingredients found in many over the counter supplements</a:t>
            </a:r>
          </a:p>
          <a:p>
            <a:pPr lvl="4">
              <a:lnSpc>
                <a:spcPct val="150000"/>
              </a:lnSpc>
            </a:pPr>
            <a:r>
              <a:rPr lang="en-GB" sz="4900" dirty="0" smtClean="0"/>
              <a:t>Gluten free and vegan certified </a:t>
            </a:r>
          </a:p>
          <a:p>
            <a:pPr lvl="4">
              <a:buNone/>
            </a:pPr>
            <a:endParaRPr lang="en-GB" sz="4300" dirty="0" smtClean="0"/>
          </a:p>
          <a:p>
            <a:pPr lvl="4">
              <a:buNone/>
            </a:pPr>
            <a:r>
              <a:rPr lang="en-GB" sz="4300" dirty="0" smtClean="0"/>
              <a:t>Utilise both  </a:t>
            </a:r>
            <a:r>
              <a:rPr lang="en-GB" sz="4300" dirty="0" err="1" smtClean="0"/>
              <a:t>Arbonne</a:t>
            </a:r>
            <a:r>
              <a:rPr lang="en-GB" sz="4300" dirty="0" smtClean="0"/>
              <a:t> Evolution products.</a:t>
            </a:r>
          </a:p>
          <a:p>
            <a:pPr lvl="4">
              <a:buNone/>
            </a:pPr>
            <a:r>
              <a:rPr lang="en-GB" sz="4300" dirty="0" smtClean="0"/>
              <a:t> </a:t>
            </a:r>
          </a:p>
          <a:p>
            <a:pPr lvl="4">
              <a:buNone/>
            </a:pPr>
            <a:r>
              <a:rPr lang="en-GB" sz="4300" dirty="0" smtClean="0"/>
              <a:t>Chromium in Metabolism Support contributes to normal macronutrient metabolism. </a:t>
            </a:r>
          </a:p>
          <a:p>
            <a:pPr lvl="4">
              <a:buNone/>
            </a:pPr>
            <a:endParaRPr lang="en-GB" sz="3100" dirty="0" smtClean="0"/>
          </a:p>
          <a:p>
            <a:pPr lvl="4">
              <a:buNone/>
            </a:pPr>
            <a:r>
              <a:rPr lang="en-GB" sz="4300" dirty="0" err="1" smtClean="0"/>
              <a:t>Glucomannan</a:t>
            </a:r>
            <a:r>
              <a:rPr lang="en-GB" sz="4300" dirty="0" smtClean="0"/>
              <a:t> in Full Control contributes to weight loss, in the context of an energy restricted diet. </a:t>
            </a:r>
          </a:p>
          <a:p>
            <a:pPr lvl="4">
              <a:buNone/>
            </a:pPr>
            <a:endParaRPr lang="en-GB" sz="3100" dirty="0" smtClean="0"/>
          </a:p>
          <a:p>
            <a:pPr lvl="4">
              <a:buNone/>
            </a:pPr>
            <a:r>
              <a:rPr lang="en-GB" sz="4300" dirty="0" smtClean="0"/>
              <a:t>These products work best when used together, and can be used in conjunction with the 30 Days</a:t>
            </a:r>
          </a:p>
          <a:p>
            <a:pPr lvl="4">
              <a:buNone/>
            </a:pPr>
            <a:r>
              <a:rPr lang="en-GB" sz="4300" dirty="0" smtClean="0"/>
              <a:t>to Healthy Living and Beyond product collection. The combination allows you to achieve a</a:t>
            </a:r>
          </a:p>
          <a:p>
            <a:pPr lvl="4">
              <a:buNone/>
            </a:pPr>
            <a:r>
              <a:rPr lang="en-GB" sz="4300" dirty="0" smtClean="0"/>
              <a:t>healthy lifestyle with a focus on weight management.</a:t>
            </a:r>
          </a:p>
          <a:p>
            <a:pPr lvl="4">
              <a:buNone/>
            </a:pPr>
            <a:endParaRPr lang="en-GB" sz="3700" dirty="0" smtClean="0"/>
          </a:p>
          <a:p>
            <a:pPr>
              <a:buNone/>
            </a:pPr>
            <a:r>
              <a:rPr lang="en-GB" sz="4300" dirty="0" smtClean="0">
                <a:solidFill>
                  <a:srgbClr val="00B0F0"/>
                </a:solidFill>
              </a:rPr>
              <a:t>BENEFITS</a:t>
            </a:r>
          </a:p>
          <a:p>
            <a:pPr>
              <a:buNone/>
            </a:pPr>
            <a:r>
              <a:rPr lang="en-GB" sz="4300" dirty="0" smtClean="0">
                <a:solidFill>
                  <a:srgbClr val="00B0F0"/>
                </a:solidFill>
              </a:rPr>
              <a:t>Chromium contributes to normal macronutrient metabolism</a:t>
            </a:r>
          </a:p>
          <a:p>
            <a:pPr>
              <a:buNone/>
            </a:pPr>
            <a:endParaRPr lang="en-GB" sz="2800" dirty="0" smtClean="0">
              <a:solidFill>
                <a:srgbClr val="00B0F0"/>
              </a:solidFill>
            </a:endParaRPr>
          </a:p>
          <a:p>
            <a:pPr>
              <a:buNone/>
            </a:pPr>
            <a:r>
              <a:rPr lang="en-GB" sz="4300" dirty="0" smtClean="0"/>
              <a:t>How to use: Take one Metabolism Support tablet immediately before or with meals, twice daily.</a:t>
            </a:r>
          </a:p>
          <a:p>
            <a:pPr>
              <a:buNone/>
            </a:pPr>
            <a:r>
              <a:rPr lang="en-GB" sz="4300" dirty="0" smtClean="0"/>
              <a:t>Recommended with breakfast and lunch.</a:t>
            </a:r>
            <a:endParaRPr lang="en-GB" sz="4300" dirty="0" smtClean="0">
              <a:solidFill>
                <a:srgbClr val="00B0F0"/>
              </a:solidFill>
            </a:endParaRPr>
          </a:p>
          <a:p>
            <a:endParaRPr lang="en-GB" dirty="0"/>
          </a:p>
        </p:txBody>
      </p:sp>
      <p:pic>
        <p:nvPicPr>
          <p:cNvPr id="4" name="Picture 3" descr="metabolism boost.jpg"/>
          <p:cNvPicPr>
            <a:picLocks noChangeAspect="1"/>
          </p:cNvPicPr>
          <p:nvPr/>
        </p:nvPicPr>
        <p:blipFill>
          <a:blip r:embed="rId2" cstate="print"/>
          <a:stretch>
            <a:fillRect/>
          </a:stretch>
        </p:blipFill>
        <p:spPr>
          <a:xfrm>
            <a:off x="0" y="1052736"/>
            <a:ext cx="2028825" cy="320992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200" y="260648"/>
            <a:ext cx="7200800" cy="706090"/>
          </a:xfrm>
        </p:spPr>
        <p:txBody>
          <a:bodyPr>
            <a:normAutofit/>
          </a:bodyPr>
          <a:lstStyle/>
          <a:p>
            <a:r>
              <a:rPr lang="en-GB" sz="3600" dirty="0" err="1" smtClean="0"/>
              <a:t>Arbonne</a:t>
            </a:r>
            <a:r>
              <a:rPr lang="en-GB" sz="3600" dirty="0" smtClean="0"/>
              <a:t> Essentials – Greens Balance</a:t>
            </a:r>
            <a:endParaRPr lang="en-GB" sz="3600" dirty="0"/>
          </a:p>
        </p:txBody>
      </p:sp>
      <p:sp>
        <p:nvSpPr>
          <p:cNvPr id="3" name="Content Placeholder 2"/>
          <p:cNvSpPr>
            <a:spLocks noGrp="1"/>
          </p:cNvSpPr>
          <p:nvPr>
            <p:ph idx="1"/>
          </p:nvPr>
        </p:nvSpPr>
        <p:spPr>
          <a:xfrm>
            <a:off x="179512" y="1052736"/>
            <a:ext cx="8784976" cy="5688632"/>
          </a:xfrm>
        </p:spPr>
        <p:txBody>
          <a:bodyPr>
            <a:normAutofit fontScale="92500" lnSpcReduction="10000"/>
          </a:bodyPr>
          <a:lstStyle/>
          <a:p>
            <a:pPr>
              <a:buNone/>
            </a:pPr>
            <a:endParaRPr lang="en-GB" sz="2000" dirty="0" smtClean="0"/>
          </a:p>
          <a:p>
            <a:pPr>
              <a:buNone/>
            </a:pPr>
            <a:endParaRPr lang="en-GB" sz="2200" dirty="0" smtClean="0"/>
          </a:p>
          <a:p>
            <a:pPr>
              <a:buNone/>
            </a:pPr>
            <a:endParaRPr lang="en-GB" sz="2200" dirty="0" smtClean="0"/>
          </a:p>
          <a:p>
            <a:r>
              <a:rPr lang="en-GB" sz="2200" dirty="0" smtClean="0"/>
              <a:t>One serving provides the nutritional benefit from 37 fruits and vegetables. </a:t>
            </a:r>
          </a:p>
          <a:p>
            <a:r>
              <a:rPr lang="en-GB" sz="2200" dirty="0" smtClean="0"/>
              <a:t>Contains 100% natural whole food. </a:t>
            </a:r>
          </a:p>
          <a:p>
            <a:r>
              <a:rPr lang="en-GB" sz="2200" dirty="0" smtClean="0"/>
              <a:t>Great tasting, convenient powder supplement to add to an </a:t>
            </a:r>
            <a:r>
              <a:rPr lang="en-GB" sz="2200" dirty="0" err="1" smtClean="0"/>
              <a:t>Arbonne</a:t>
            </a:r>
            <a:r>
              <a:rPr lang="en-GB" sz="2200" dirty="0" smtClean="0"/>
              <a:t> Essentials Protein Shake, Meal Replacement Shake, juice or water. </a:t>
            </a:r>
          </a:p>
          <a:p>
            <a:r>
              <a:rPr lang="en-GB" sz="2200" dirty="0" smtClean="0"/>
              <a:t>Contains </a:t>
            </a:r>
            <a:r>
              <a:rPr lang="en-GB" sz="2200" dirty="0" err="1" smtClean="0"/>
              <a:t>prebiotic</a:t>
            </a:r>
            <a:r>
              <a:rPr lang="en-GB" sz="2200" dirty="0" smtClean="0"/>
              <a:t> fibre, powerful </a:t>
            </a:r>
            <a:r>
              <a:rPr lang="en-GB" sz="2200" dirty="0" err="1" smtClean="0"/>
              <a:t>phytonutrients</a:t>
            </a:r>
            <a:r>
              <a:rPr lang="en-GB" sz="2200" dirty="0" smtClean="0"/>
              <a:t> and </a:t>
            </a:r>
          </a:p>
          <a:p>
            <a:pPr>
              <a:buNone/>
            </a:pPr>
            <a:r>
              <a:rPr lang="en-GB" sz="2200" dirty="0" smtClean="0"/>
              <a:t>      antioxidants along with essential vitamins and minerals</a:t>
            </a:r>
          </a:p>
          <a:p>
            <a:r>
              <a:rPr lang="en-GB" sz="2200" dirty="0" smtClean="0"/>
              <a:t>Travel friendly vegetable/fruit serving. </a:t>
            </a:r>
          </a:p>
          <a:p>
            <a:r>
              <a:rPr lang="en-GB" sz="2200" dirty="0" err="1" smtClean="0"/>
              <a:t>Prebiotic</a:t>
            </a:r>
            <a:r>
              <a:rPr lang="en-GB" sz="2200" dirty="0" smtClean="0"/>
              <a:t> fibre can help support a healthy digestive </a:t>
            </a:r>
          </a:p>
          <a:p>
            <a:pPr>
              <a:buNone/>
            </a:pPr>
            <a:r>
              <a:rPr lang="en-GB" sz="2200" dirty="0" smtClean="0"/>
              <a:t>      system. </a:t>
            </a:r>
          </a:p>
          <a:p>
            <a:r>
              <a:rPr lang="en-GB" sz="2200" dirty="0" smtClean="0"/>
              <a:t>Helps make “smart” nutrition a convenient part of </a:t>
            </a:r>
          </a:p>
          <a:p>
            <a:pPr>
              <a:buNone/>
            </a:pPr>
            <a:r>
              <a:rPr lang="en-GB" sz="2200" dirty="0" smtClean="0"/>
              <a:t>      a busy lifestyle.</a:t>
            </a:r>
          </a:p>
          <a:p>
            <a:pPr>
              <a:buNone/>
            </a:pPr>
            <a:endParaRPr lang="en-GB" sz="2000" dirty="0" smtClean="0">
              <a:solidFill>
                <a:schemeClr val="accent3">
                  <a:lumMod val="75000"/>
                </a:schemeClr>
              </a:solidFill>
            </a:endParaRPr>
          </a:p>
          <a:p>
            <a:pPr>
              <a:buNone/>
            </a:pPr>
            <a:r>
              <a:rPr lang="en-GB" sz="1800" dirty="0" smtClean="0">
                <a:solidFill>
                  <a:schemeClr val="accent3">
                    <a:lumMod val="75000"/>
                  </a:schemeClr>
                </a:solidFill>
              </a:rPr>
              <a:t>One container has 30 servings to easily increase your daily intake </a:t>
            </a:r>
          </a:p>
          <a:p>
            <a:pPr>
              <a:buNone/>
            </a:pPr>
            <a:r>
              <a:rPr lang="en-GB" sz="1800" dirty="0" smtClean="0">
                <a:solidFill>
                  <a:schemeClr val="accent3">
                    <a:lumMod val="75000"/>
                  </a:schemeClr>
                </a:solidFill>
              </a:rPr>
              <a:t>of fruits and vegetables. </a:t>
            </a:r>
          </a:p>
          <a:p>
            <a:endParaRPr lang="en-GB" sz="2000" dirty="0"/>
          </a:p>
        </p:txBody>
      </p:sp>
      <p:pic>
        <p:nvPicPr>
          <p:cNvPr id="4" name="Picture 3" descr="greens-balance2.jpg"/>
          <p:cNvPicPr>
            <a:picLocks noChangeAspect="1"/>
          </p:cNvPicPr>
          <p:nvPr/>
        </p:nvPicPr>
        <p:blipFill>
          <a:blip r:embed="rId2" cstate="print"/>
          <a:stretch>
            <a:fillRect/>
          </a:stretch>
        </p:blipFill>
        <p:spPr>
          <a:xfrm>
            <a:off x="6372201" y="3284984"/>
            <a:ext cx="2771799" cy="3573016"/>
          </a:xfrm>
          <a:prstGeom prst="rect">
            <a:avLst/>
          </a:prstGeom>
        </p:spPr>
      </p:pic>
      <p:pic>
        <p:nvPicPr>
          <p:cNvPr id="5" name="Picture 4" descr="greens-balance-veg.jpg"/>
          <p:cNvPicPr>
            <a:picLocks noChangeAspect="1"/>
          </p:cNvPicPr>
          <p:nvPr/>
        </p:nvPicPr>
        <p:blipFill>
          <a:blip r:embed="rId3" cstate="print"/>
          <a:stretch>
            <a:fillRect/>
          </a:stretch>
        </p:blipFill>
        <p:spPr>
          <a:xfrm>
            <a:off x="179512" y="188640"/>
            <a:ext cx="1773880" cy="188004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a:r>
              <a:rPr lang="en-GB" sz="4200" dirty="0" smtClean="0"/>
              <a:t>Is </a:t>
            </a:r>
            <a:r>
              <a:rPr lang="en-GB" sz="4200" dirty="0"/>
              <a:t>this you</a:t>
            </a:r>
            <a:r>
              <a:rPr lang="en-GB" sz="4200" dirty="0" smtClean="0"/>
              <a:t>?    </a:t>
            </a:r>
            <a:endParaRPr lang="en-GB" sz="4200" dirty="0"/>
          </a:p>
        </p:txBody>
      </p:sp>
      <p:graphicFrame>
        <p:nvGraphicFramePr>
          <p:cNvPr id="4" name="Content Placeholder 3"/>
          <p:cNvGraphicFramePr>
            <a:graphicFrameLocks noGrp="1"/>
          </p:cNvGraphicFramePr>
          <p:nvPr>
            <p:ph idx="1"/>
          </p:nvPr>
        </p:nvGraphicFramePr>
        <p:xfrm>
          <a:off x="467544" y="1700808"/>
          <a:ext cx="8280921" cy="2736307"/>
        </p:xfrm>
        <a:graphic>
          <a:graphicData uri="http://schemas.openxmlformats.org/drawingml/2006/table">
            <a:tbl>
              <a:tblPr firstRow="1" bandRow="1">
                <a:tableStyleId>{C083E6E3-FA7D-4D7B-A595-EF9225AFEA82}</a:tableStyleId>
              </a:tblPr>
              <a:tblGrid>
                <a:gridCol w="2859719"/>
                <a:gridCol w="1710820"/>
                <a:gridCol w="3710382"/>
              </a:tblGrid>
              <a:tr h="3909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kern="1200" dirty="0" smtClean="0">
                          <a:solidFill>
                            <a:schemeClr val="tx1"/>
                          </a:solidFill>
                          <a:latin typeface="+mn-lt"/>
                          <a:ea typeface="+mn-ea"/>
                          <a:cs typeface="+mn-cs"/>
                        </a:rPr>
                        <a:t>Low Energy &amp; Fatigue</a:t>
                      </a:r>
                    </a:p>
                  </a:txBody>
                  <a:tcPr/>
                </a:tc>
                <a:tc>
                  <a:txBody>
                    <a:bodyPr/>
                    <a:lstStyle/>
                    <a:p>
                      <a:endParaRPr lang="en-GB" sz="1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kern="1200" dirty="0" smtClean="0">
                          <a:solidFill>
                            <a:schemeClr val="tx1"/>
                          </a:solidFill>
                          <a:latin typeface="+mn-lt"/>
                          <a:ea typeface="+mn-ea"/>
                          <a:cs typeface="+mn-cs"/>
                        </a:rPr>
                        <a:t>Abdominal Bloating</a:t>
                      </a:r>
                    </a:p>
                  </a:txBody>
                  <a:tcPr/>
                </a:tc>
              </a:tr>
              <a:tr h="390901">
                <a:tc>
                  <a:txBody>
                    <a:bodyPr/>
                    <a:lstStyle/>
                    <a:p>
                      <a:r>
                        <a:rPr lang="en-GB" sz="1800" kern="1200" dirty="0" smtClean="0">
                          <a:solidFill>
                            <a:schemeClr val="tx1"/>
                          </a:solidFill>
                          <a:latin typeface="+mn-lt"/>
                          <a:ea typeface="+mn-ea"/>
                          <a:cs typeface="+mn-cs"/>
                        </a:rPr>
                        <a:t>Mood Swings</a:t>
                      </a:r>
                      <a:endParaRPr lang="en-GB" sz="1800" dirty="0"/>
                    </a:p>
                  </a:txBody>
                  <a:tcPr/>
                </a:tc>
                <a:tc>
                  <a:txBody>
                    <a:bodyPr/>
                    <a:lstStyle/>
                    <a:p>
                      <a:endParaRPr lang="en-GB" sz="1800" dirty="0"/>
                    </a:p>
                  </a:txBody>
                  <a:tcPr/>
                </a:tc>
                <a:tc>
                  <a:txBody>
                    <a:bodyPr/>
                    <a:lstStyle/>
                    <a:p>
                      <a:r>
                        <a:rPr lang="en-GB" sz="1800" kern="1200" dirty="0" smtClean="0">
                          <a:solidFill>
                            <a:schemeClr val="tx1"/>
                          </a:solidFill>
                          <a:latin typeface="+mn-lt"/>
                          <a:ea typeface="+mn-ea"/>
                          <a:cs typeface="+mn-cs"/>
                        </a:rPr>
                        <a:t>Excess Weight</a:t>
                      </a:r>
                      <a:endParaRPr lang="en-GB" sz="1800" dirty="0"/>
                    </a:p>
                  </a:txBody>
                  <a:tcPr/>
                </a:tc>
              </a:tr>
              <a:tr h="390901">
                <a:tc>
                  <a:txBody>
                    <a:bodyPr/>
                    <a:lstStyle/>
                    <a:p>
                      <a:r>
                        <a:rPr lang="en-GB" sz="1800" kern="1200" dirty="0" smtClean="0">
                          <a:solidFill>
                            <a:schemeClr val="tx1"/>
                          </a:solidFill>
                          <a:latin typeface="+mn-lt"/>
                          <a:ea typeface="+mn-ea"/>
                          <a:cs typeface="+mn-cs"/>
                        </a:rPr>
                        <a:t>Anxiety </a:t>
                      </a:r>
                      <a:endParaRPr lang="en-GB" sz="1800" dirty="0"/>
                    </a:p>
                  </a:txBody>
                  <a:tcPr/>
                </a:tc>
                <a:tc>
                  <a:txBody>
                    <a:bodyPr/>
                    <a:lstStyle/>
                    <a:p>
                      <a:endParaRPr lang="en-GB" sz="1800"/>
                    </a:p>
                  </a:txBody>
                  <a:tcPr/>
                </a:tc>
                <a:tc>
                  <a:txBody>
                    <a:bodyPr/>
                    <a:lstStyle/>
                    <a:p>
                      <a:r>
                        <a:rPr lang="en-GB" sz="1800" kern="1200" dirty="0" smtClean="0">
                          <a:solidFill>
                            <a:schemeClr val="tx1"/>
                          </a:solidFill>
                          <a:latin typeface="+mn-lt"/>
                          <a:ea typeface="+mn-ea"/>
                          <a:cs typeface="+mn-cs"/>
                        </a:rPr>
                        <a:t>Joint Pain </a:t>
                      </a:r>
                      <a:endParaRPr lang="en-GB" sz="1800" dirty="0"/>
                    </a:p>
                  </a:txBody>
                  <a:tcPr/>
                </a:tc>
              </a:tr>
              <a:tr h="3909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tx1"/>
                          </a:solidFill>
                          <a:latin typeface="+mn-lt"/>
                          <a:ea typeface="+mn-ea"/>
                          <a:cs typeface="+mn-cs"/>
                        </a:rPr>
                        <a:t>Poor Sleep</a:t>
                      </a:r>
                    </a:p>
                  </a:txBody>
                  <a:tcPr/>
                </a:tc>
                <a:tc>
                  <a:txBody>
                    <a:bodyPr/>
                    <a:lstStyle/>
                    <a:p>
                      <a:endParaRPr lang="en-GB" sz="1800" dirty="0"/>
                    </a:p>
                  </a:txBody>
                  <a:tcPr/>
                </a:tc>
                <a:tc>
                  <a:txBody>
                    <a:bodyPr/>
                    <a:lstStyle/>
                    <a:p>
                      <a:r>
                        <a:rPr lang="en-GB" sz="1800" kern="1200" dirty="0" smtClean="0">
                          <a:solidFill>
                            <a:schemeClr val="tx1"/>
                          </a:solidFill>
                          <a:latin typeface="+mn-lt"/>
                          <a:ea typeface="+mn-ea"/>
                          <a:cs typeface="+mn-cs"/>
                        </a:rPr>
                        <a:t>Skin Problems</a:t>
                      </a:r>
                      <a:endParaRPr lang="en-GB" sz="1800" dirty="0"/>
                    </a:p>
                  </a:txBody>
                  <a:tcPr/>
                </a:tc>
              </a:tr>
              <a:tr h="390901">
                <a:tc>
                  <a:txBody>
                    <a:bodyPr/>
                    <a:lstStyle/>
                    <a:p>
                      <a:r>
                        <a:rPr lang="en-GB" sz="1800" kern="1200" dirty="0" smtClean="0">
                          <a:solidFill>
                            <a:schemeClr val="tx1"/>
                          </a:solidFill>
                          <a:latin typeface="+mn-lt"/>
                          <a:ea typeface="+mn-ea"/>
                          <a:cs typeface="+mn-cs"/>
                        </a:rPr>
                        <a:t>Brain Fog</a:t>
                      </a:r>
                      <a:endParaRPr lang="en-GB" sz="1800" dirty="0"/>
                    </a:p>
                  </a:txBody>
                  <a:tcPr/>
                </a:tc>
                <a:tc>
                  <a:txBody>
                    <a:bodyPr/>
                    <a:lstStyle/>
                    <a:p>
                      <a:endParaRPr lang="en-GB" sz="1800" dirty="0"/>
                    </a:p>
                  </a:txBody>
                  <a:tcPr/>
                </a:tc>
                <a:tc>
                  <a:txBody>
                    <a:bodyPr/>
                    <a:lstStyle/>
                    <a:p>
                      <a:r>
                        <a:rPr lang="en-GB" sz="1800" kern="1200" dirty="0" smtClean="0">
                          <a:solidFill>
                            <a:schemeClr val="tx1"/>
                          </a:solidFill>
                          <a:latin typeface="+mn-lt"/>
                          <a:ea typeface="+mn-ea"/>
                          <a:cs typeface="+mn-cs"/>
                        </a:rPr>
                        <a:t>High Cholesterol</a:t>
                      </a:r>
                      <a:endParaRPr lang="en-GB" sz="1800" dirty="0"/>
                    </a:p>
                  </a:txBody>
                  <a:tcPr/>
                </a:tc>
              </a:tr>
              <a:tr h="390901">
                <a:tc>
                  <a:txBody>
                    <a:bodyPr/>
                    <a:lstStyle/>
                    <a:p>
                      <a:r>
                        <a:rPr lang="en-GB" sz="1800" kern="1200" dirty="0" smtClean="0">
                          <a:solidFill>
                            <a:schemeClr val="tx1"/>
                          </a:solidFill>
                          <a:latin typeface="+mn-lt"/>
                          <a:ea typeface="+mn-ea"/>
                          <a:cs typeface="+mn-cs"/>
                        </a:rPr>
                        <a:t>Lack of Focus</a:t>
                      </a:r>
                      <a:endParaRPr lang="en-GB" sz="1800" dirty="0"/>
                    </a:p>
                  </a:txBody>
                  <a:tcPr/>
                </a:tc>
                <a:tc>
                  <a:txBody>
                    <a:bodyPr/>
                    <a:lstStyle/>
                    <a:p>
                      <a:endParaRPr lang="en-GB" sz="1800" dirty="0"/>
                    </a:p>
                  </a:txBody>
                  <a:tcPr/>
                </a:tc>
                <a:tc>
                  <a:txBody>
                    <a:bodyPr/>
                    <a:lstStyle/>
                    <a:p>
                      <a:r>
                        <a:rPr lang="en-GB" sz="1800" kern="1200" dirty="0" smtClean="0">
                          <a:solidFill>
                            <a:schemeClr val="tx1"/>
                          </a:solidFill>
                          <a:latin typeface="+mn-lt"/>
                          <a:ea typeface="+mn-ea"/>
                          <a:cs typeface="+mn-cs"/>
                        </a:rPr>
                        <a:t>High Blood Pressure</a:t>
                      </a:r>
                      <a:endParaRPr lang="en-GB" sz="1800" dirty="0"/>
                    </a:p>
                  </a:txBody>
                  <a:tcPr/>
                </a:tc>
              </a:tr>
              <a:tr h="390901">
                <a:tc>
                  <a:txBody>
                    <a:bodyPr/>
                    <a:lstStyle/>
                    <a:p>
                      <a:r>
                        <a:rPr lang="en-GB" sz="1800" kern="1200" dirty="0" smtClean="0">
                          <a:solidFill>
                            <a:schemeClr val="tx1"/>
                          </a:solidFill>
                          <a:latin typeface="+mn-lt"/>
                          <a:ea typeface="+mn-ea"/>
                          <a:cs typeface="+mn-cs"/>
                        </a:rPr>
                        <a:t>Depressed </a:t>
                      </a:r>
                      <a:endParaRPr lang="en-GB" sz="1800" dirty="0"/>
                    </a:p>
                  </a:txBody>
                  <a:tcPr/>
                </a:tc>
                <a:tc>
                  <a:txBody>
                    <a:bodyPr/>
                    <a:lstStyle/>
                    <a:p>
                      <a:endParaRPr lang="en-GB" sz="1800" dirty="0"/>
                    </a:p>
                  </a:txBody>
                  <a:tcPr/>
                </a:tc>
                <a:tc>
                  <a:txBody>
                    <a:bodyPr/>
                    <a:lstStyle/>
                    <a:p>
                      <a:endParaRPr lang="en-GB" sz="1800" dirty="0"/>
                    </a:p>
                  </a:txBody>
                  <a:tcPr/>
                </a:tc>
              </a:tr>
            </a:tbl>
          </a:graphicData>
        </a:graphic>
      </p:graphicFrame>
      <p:pic>
        <p:nvPicPr>
          <p:cNvPr id="5" name="Picture 4" descr="LOW_ENERGY_WOMEN.jpeg"/>
          <p:cNvPicPr>
            <a:picLocks noChangeAspect="1"/>
          </p:cNvPicPr>
          <p:nvPr/>
        </p:nvPicPr>
        <p:blipFill>
          <a:blip r:embed="rId2" cstate="print"/>
          <a:stretch>
            <a:fillRect/>
          </a:stretch>
        </p:blipFill>
        <p:spPr>
          <a:xfrm>
            <a:off x="3059832" y="260648"/>
            <a:ext cx="1296144" cy="1296144"/>
          </a:xfrm>
          <a:prstGeom prst="rect">
            <a:avLst/>
          </a:prstGeom>
        </p:spPr>
      </p:pic>
      <p:pic>
        <p:nvPicPr>
          <p:cNvPr id="6" name="Picture 5" descr="depressed.jpg"/>
          <p:cNvPicPr>
            <a:picLocks noChangeAspect="1"/>
          </p:cNvPicPr>
          <p:nvPr/>
        </p:nvPicPr>
        <p:blipFill>
          <a:blip r:embed="rId3" cstate="print"/>
          <a:stretch>
            <a:fillRect/>
          </a:stretch>
        </p:blipFill>
        <p:spPr>
          <a:xfrm>
            <a:off x="7668344" y="332656"/>
            <a:ext cx="1296144" cy="1296144"/>
          </a:xfrm>
          <a:prstGeom prst="rect">
            <a:avLst/>
          </a:prstGeom>
        </p:spPr>
      </p:pic>
      <p:pic>
        <p:nvPicPr>
          <p:cNvPr id="7" name="Picture 6" descr="cholesterol.jpg"/>
          <p:cNvPicPr>
            <a:picLocks noChangeAspect="1"/>
          </p:cNvPicPr>
          <p:nvPr/>
        </p:nvPicPr>
        <p:blipFill>
          <a:blip r:embed="rId4" cstate="print"/>
          <a:stretch>
            <a:fillRect/>
          </a:stretch>
        </p:blipFill>
        <p:spPr>
          <a:xfrm>
            <a:off x="6444208" y="260648"/>
            <a:ext cx="1420198" cy="1152128"/>
          </a:xfrm>
          <a:prstGeom prst="rect">
            <a:avLst/>
          </a:prstGeom>
        </p:spPr>
      </p:pic>
      <p:pic>
        <p:nvPicPr>
          <p:cNvPr id="8" name="Picture 7" descr="joint pain.jpg"/>
          <p:cNvPicPr>
            <a:picLocks noChangeAspect="1"/>
          </p:cNvPicPr>
          <p:nvPr/>
        </p:nvPicPr>
        <p:blipFill>
          <a:blip r:embed="rId5" cstate="print"/>
          <a:stretch>
            <a:fillRect/>
          </a:stretch>
        </p:blipFill>
        <p:spPr>
          <a:xfrm>
            <a:off x="4067944" y="4463988"/>
            <a:ext cx="4680520" cy="2394012"/>
          </a:xfrm>
          <a:prstGeom prst="rect">
            <a:avLst/>
          </a:prstGeom>
        </p:spPr>
      </p:pic>
      <p:pic>
        <p:nvPicPr>
          <p:cNvPr id="9" name="Picture 8" descr="high-blood-pressure-300x199.jpg"/>
          <p:cNvPicPr>
            <a:picLocks noChangeAspect="1"/>
          </p:cNvPicPr>
          <p:nvPr/>
        </p:nvPicPr>
        <p:blipFill>
          <a:blip r:embed="rId6" cstate="print"/>
          <a:stretch>
            <a:fillRect/>
          </a:stretch>
        </p:blipFill>
        <p:spPr>
          <a:xfrm>
            <a:off x="395536" y="4437111"/>
            <a:ext cx="3672408" cy="2420889"/>
          </a:xfrm>
          <a:prstGeom prst="rect">
            <a:avLst/>
          </a:prstGeom>
        </p:spPr>
      </p:pic>
      <p:pic>
        <p:nvPicPr>
          <p:cNvPr id="10" name="Picture 9" descr="boating.gif"/>
          <p:cNvPicPr>
            <a:picLocks noChangeAspect="1"/>
          </p:cNvPicPr>
          <p:nvPr/>
        </p:nvPicPr>
        <p:blipFill>
          <a:blip r:embed="rId7" cstate="print"/>
          <a:stretch>
            <a:fillRect/>
          </a:stretch>
        </p:blipFill>
        <p:spPr>
          <a:xfrm>
            <a:off x="4427984" y="260648"/>
            <a:ext cx="1895956" cy="129614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GB" dirty="0" err="1" smtClean="0"/>
              <a:t>Arbonne</a:t>
            </a:r>
            <a:r>
              <a:rPr lang="en-GB" dirty="0" smtClean="0"/>
              <a:t> Vitamin D &amp; B12 Spray</a:t>
            </a:r>
            <a:endParaRPr lang="en-GB" dirty="0"/>
          </a:p>
        </p:txBody>
      </p:sp>
      <p:sp>
        <p:nvSpPr>
          <p:cNvPr id="3" name="Content Placeholder 2"/>
          <p:cNvSpPr>
            <a:spLocks noGrp="1"/>
          </p:cNvSpPr>
          <p:nvPr>
            <p:ph idx="1"/>
          </p:nvPr>
        </p:nvSpPr>
        <p:spPr>
          <a:xfrm>
            <a:off x="467544" y="1628800"/>
            <a:ext cx="8229600" cy="4968552"/>
          </a:xfrm>
        </p:spPr>
        <p:txBody>
          <a:bodyPr>
            <a:normAutofit fontScale="77500" lnSpcReduction="20000"/>
          </a:bodyPr>
          <a:lstStyle/>
          <a:p>
            <a:pPr>
              <a:buNone/>
            </a:pPr>
            <a:r>
              <a:rPr lang="en-GB" dirty="0" smtClean="0"/>
              <a:t>Just a spray of sunshine! </a:t>
            </a:r>
          </a:p>
          <a:p>
            <a:pPr>
              <a:buNone/>
            </a:pPr>
            <a:endParaRPr lang="en-GB" dirty="0" smtClean="0"/>
          </a:p>
          <a:p>
            <a:pPr>
              <a:buNone/>
            </a:pPr>
            <a:r>
              <a:rPr lang="en-GB" dirty="0" smtClean="0"/>
              <a:t>If you are indoors a lot or are vegetarian, you might need a</a:t>
            </a:r>
          </a:p>
          <a:p>
            <a:pPr>
              <a:buNone/>
            </a:pPr>
            <a:r>
              <a:rPr lang="en-GB" dirty="0" smtClean="0"/>
              <a:t>boost of essential D + B12 vitamins daily to support</a:t>
            </a:r>
          </a:p>
          <a:p>
            <a:pPr>
              <a:buNone/>
            </a:pPr>
            <a:r>
              <a:rPr lang="en-GB" dirty="0" smtClean="0"/>
              <a:t>energy, immunity and calcium absorption. </a:t>
            </a:r>
          </a:p>
          <a:p>
            <a:pPr>
              <a:buNone/>
            </a:pPr>
            <a:endParaRPr lang="en-GB" dirty="0" smtClean="0"/>
          </a:p>
          <a:p>
            <a:r>
              <a:rPr lang="en-GB" dirty="0" smtClean="0"/>
              <a:t>Tasty Tropical Splash flavour.</a:t>
            </a:r>
          </a:p>
          <a:p>
            <a:r>
              <a:rPr lang="en-GB" dirty="0" smtClean="0"/>
              <a:t>Convenient and easy to use.</a:t>
            </a:r>
          </a:p>
          <a:p>
            <a:pPr>
              <a:buNone/>
            </a:pPr>
            <a:endParaRPr lang="en-GB" sz="2600" dirty="0" smtClean="0"/>
          </a:p>
          <a:p>
            <a:pPr>
              <a:buNone/>
            </a:pPr>
            <a:r>
              <a:rPr lang="en-GB" sz="2600" dirty="0" smtClean="0">
                <a:solidFill>
                  <a:schemeClr val="accent3">
                    <a:lumMod val="75000"/>
                  </a:schemeClr>
                </a:solidFill>
              </a:rPr>
              <a:t>Fit Fact: </a:t>
            </a:r>
          </a:p>
          <a:p>
            <a:pPr>
              <a:buNone/>
            </a:pPr>
            <a:r>
              <a:rPr lang="en-GB" sz="2600" dirty="0" smtClean="0">
                <a:solidFill>
                  <a:schemeClr val="accent3">
                    <a:lumMod val="75000"/>
                  </a:schemeClr>
                </a:solidFill>
              </a:rPr>
              <a:t>According to the Mayo Clinic, Vitamin D deficiency is associated with</a:t>
            </a:r>
          </a:p>
          <a:p>
            <a:pPr>
              <a:buNone/>
            </a:pPr>
            <a:r>
              <a:rPr lang="en-GB" sz="2600" dirty="0" smtClean="0">
                <a:solidFill>
                  <a:schemeClr val="accent3">
                    <a:lumMod val="75000"/>
                  </a:schemeClr>
                </a:solidFill>
              </a:rPr>
              <a:t>Bone Loss, Osteoarthritis, Cognitive Issues, Kidney Disease, </a:t>
            </a:r>
          </a:p>
          <a:p>
            <a:pPr>
              <a:buNone/>
            </a:pPr>
            <a:r>
              <a:rPr lang="en-GB" sz="2600" dirty="0" smtClean="0">
                <a:solidFill>
                  <a:schemeClr val="accent3">
                    <a:lumMod val="75000"/>
                  </a:schemeClr>
                </a:solidFill>
              </a:rPr>
              <a:t>Gastrointestinal Issues &amp; Cardiovascular Disease.</a:t>
            </a:r>
          </a:p>
          <a:p>
            <a:pPr>
              <a:buNone/>
            </a:pPr>
            <a:endParaRPr lang="en-GB" dirty="0"/>
          </a:p>
        </p:txBody>
      </p:sp>
      <p:pic>
        <p:nvPicPr>
          <p:cNvPr id="4" name="Picture 3" descr="vitamin-D-spray.jpg"/>
          <p:cNvPicPr>
            <a:picLocks noChangeAspect="1"/>
          </p:cNvPicPr>
          <p:nvPr/>
        </p:nvPicPr>
        <p:blipFill>
          <a:blip r:embed="rId2" cstate="print"/>
          <a:stretch>
            <a:fillRect/>
          </a:stretch>
        </p:blipFill>
        <p:spPr>
          <a:xfrm>
            <a:off x="7848600" y="3152775"/>
            <a:ext cx="1295400" cy="370522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dirty="0" smtClean="0"/>
              <a:t>Benefits of the </a:t>
            </a:r>
            <a:r>
              <a:rPr lang="en-GB" dirty="0" err="1" smtClean="0"/>
              <a:t>Arbonne</a:t>
            </a:r>
            <a:r>
              <a:rPr lang="en-GB" dirty="0" smtClean="0"/>
              <a:t> Essentials </a:t>
            </a:r>
            <a:r>
              <a:rPr lang="en-GB" dirty="0" err="1" smtClean="0"/>
              <a:t>SimplyFit</a:t>
            </a:r>
            <a:r>
              <a:rPr lang="en-GB" dirty="0" smtClean="0"/>
              <a:t> Nutritional Lifestyle Plan</a:t>
            </a:r>
            <a:endParaRPr lang="en-GB" dirty="0"/>
          </a:p>
        </p:txBody>
      </p:sp>
      <p:sp>
        <p:nvSpPr>
          <p:cNvPr id="3" name="Content Placeholder 2"/>
          <p:cNvSpPr>
            <a:spLocks noGrp="1"/>
          </p:cNvSpPr>
          <p:nvPr>
            <p:ph idx="1"/>
          </p:nvPr>
        </p:nvSpPr>
        <p:spPr>
          <a:xfrm>
            <a:off x="323528" y="1700808"/>
            <a:ext cx="8517632" cy="4857403"/>
          </a:xfrm>
        </p:spPr>
        <p:txBody>
          <a:bodyPr>
            <a:normAutofit/>
          </a:bodyPr>
          <a:lstStyle/>
          <a:p>
            <a:r>
              <a:rPr lang="en-GB" sz="2600" dirty="0" smtClean="0"/>
              <a:t>Noticeable Loss of Body Fat/Increase in Lean Muscle Mass</a:t>
            </a:r>
          </a:p>
          <a:p>
            <a:r>
              <a:rPr lang="en-GB" sz="2600" dirty="0" smtClean="0"/>
              <a:t>Enhanced Athletic Results, Stamina &amp; Performance </a:t>
            </a:r>
          </a:p>
          <a:p>
            <a:r>
              <a:rPr lang="en-GB" sz="2600" dirty="0" smtClean="0"/>
              <a:t>Improved &amp; Balanced Blood Sugar Levels </a:t>
            </a:r>
          </a:p>
          <a:p>
            <a:r>
              <a:rPr lang="en-GB" sz="2600" dirty="0" smtClean="0"/>
              <a:t>Decreased Cholesterol &amp; Blood Pressure Levels</a:t>
            </a:r>
          </a:p>
          <a:p>
            <a:r>
              <a:rPr lang="en-GB" sz="2600" dirty="0" smtClean="0"/>
              <a:t>Increased Energy and Quality of Sleep</a:t>
            </a:r>
          </a:p>
          <a:p>
            <a:r>
              <a:rPr lang="en-GB" sz="2600" dirty="0" smtClean="0"/>
              <a:t>Alleviation of symptoms of Arthritis and Muscle Soreness</a:t>
            </a:r>
          </a:p>
          <a:p>
            <a:r>
              <a:rPr lang="en-GB" sz="2600" dirty="0" smtClean="0"/>
              <a:t>Relief of Allergies and </a:t>
            </a:r>
          </a:p>
          <a:p>
            <a:pPr>
              <a:buNone/>
            </a:pPr>
            <a:r>
              <a:rPr lang="en-GB" sz="2600" dirty="0" smtClean="0"/>
              <a:t>    Adverse Skin Conditions</a:t>
            </a:r>
          </a:p>
          <a:p>
            <a:endParaRPr lang="en-GB" dirty="0"/>
          </a:p>
        </p:txBody>
      </p:sp>
      <p:pic>
        <p:nvPicPr>
          <p:cNvPr id="4" name="Picture 3" descr="30DaysAndBeyondSet_withGuide-Bulletin.jpg"/>
          <p:cNvPicPr>
            <a:picLocks noChangeAspect="1"/>
          </p:cNvPicPr>
          <p:nvPr/>
        </p:nvPicPr>
        <p:blipFill>
          <a:blip r:embed="rId2" cstate="print"/>
          <a:stretch>
            <a:fillRect/>
          </a:stretch>
        </p:blipFill>
        <p:spPr>
          <a:xfrm>
            <a:off x="4211960" y="4437112"/>
            <a:ext cx="4762500" cy="226695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aily-plan.jpg"/>
          <p:cNvPicPr>
            <a:picLocks noGrp="1" noChangeAspect="1"/>
          </p:cNvPicPr>
          <p:nvPr>
            <p:ph idx="1"/>
          </p:nvPr>
        </p:nvPicPr>
        <p:blipFill>
          <a:blip r:embed="rId2" cstate="print"/>
          <a:stretch>
            <a:fillRect/>
          </a:stretch>
        </p:blipFill>
        <p:spPr>
          <a:xfrm>
            <a:off x="0" y="704963"/>
            <a:ext cx="9144000" cy="6153037"/>
          </a:xfrm>
        </p:spPr>
      </p:pic>
      <p:sp>
        <p:nvSpPr>
          <p:cNvPr id="7" name="TextBox 6"/>
          <p:cNvSpPr txBox="1"/>
          <p:nvPr/>
        </p:nvSpPr>
        <p:spPr>
          <a:xfrm>
            <a:off x="1115616" y="188640"/>
            <a:ext cx="6481299" cy="523220"/>
          </a:xfrm>
          <a:prstGeom prst="rect">
            <a:avLst/>
          </a:prstGeom>
          <a:noFill/>
        </p:spPr>
        <p:txBody>
          <a:bodyPr wrap="square" rtlCol="0">
            <a:spAutoFit/>
          </a:bodyPr>
          <a:lstStyle/>
          <a:p>
            <a:pPr algn="ctr"/>
            <a:r>
              <a:rPr lang="en-GB" sz="2800" dirty="0" smtClean="0"/>
              <a:t>Example of a daily plan</a:t>
            </a:r>
            <a:endParaRPr lang="en-GB"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smtClean="0"/>
              <a:t>Sports Nutrition</a:t>
            </a:r>
            <a:endParaRPr lang="en-GB" dirty="0"/>
          </a:p>
        </p:txBody>
      </p:sp>
      <p:sp>
        <p:nvSpPr>
          <p:cNvPr id="3" name="Content Placeholder 2"/>
          <p:cNvSpPr>
            <a:spLocks noGrp="1"/>
          </p:cNvSpPr>
          <p:nvPr>
            <p:ph idx="1"/>
          </p:nvPr>
        </p:nvSpPr>
        <p:spPr>
          <a:xfrm>
            <a:off x="457200" y="1124744"/>
            <a:ext cx="8229600" cy="5001419"/>
          </a:xfrm>
        </p:spPr>
        <p:txBody>
          <a:bodyPr>
            <a:normAutofit/>
          </a:bodyPr>
          <a:lstStyle/>
          <a:p>
            <a:pPr>
              <a:buNone/>
            </a:pPr>
            <a:r>
              <a:rPr lang="en-GB" sz="2400" dirty="0" smtClean="0"/>
              <a:t>If you exercise regularly you might be interested in </a:t>
            </a:r>
            <a:r>
              <a:rPr lang="en-GB" sz="2400" dirty="0" err="1" smtClean="0"/>
              <a:t>Arbonne’s</a:t>
            </a:r>
            <a:r>
              <a:rPr lang="en-GB" sz="2400" dirty="0" smtClean="0"/>
              <a:t> specially targeted </a:t>
            </a:r>
            <a:r>
              <a:rPr lang="en-GB" sz="2400" dirty="0" err="1" smtClean="0"/>
              <a:t>Phytosport</a:t>
            </a:r>
            <a:r>
              <a:rPr lang="en-GB" sz="2400" dirty="0" smtClean="0"/>
              <a:t> range</a:t>
            </a:r>
          </a:p>
          <a:p>
            <a:pPr>
              <a:buNone/>
            </a:pPr>
            <a:endParaRPr lang="en-GB" sz="2400" dirty="0"/>
          </a:p>
        </p:txBody>
      </p:sp>
      <p:pic>
        <p:nvPicPr>
          <p:cNvPr id="4" name="Picture 3" descr="phytosport4.jpg"/>
          <p:cNvPicPr>
            <a:picLocks noChangeAspect="1"/>
          </p:cNvPicPr>
          <p:nvPr/>
        </p:nvPicPr>
        <p:blipFill>
          <a:blip r:embed="rId2" cstate="print"/>
          <a:stretch>
            <a:fillRect/>
          </a:stretch>
        </p:blipFill>
        <p:spPr>
          <a:xfrm>
            <a:off x="971600" y="2019300"/>
            <a:ext cx="7010400" cy="48387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Did You Know?</a:t>
            </a:r>
            <a:endParaRPr lang="en-GB" dirty="0"/>
          </a:p>
        </p:txBody>
      </p:sp>
      <p:sp>
        <p:nvSpPr>
          <p:cNvPr id="3" name="Content Placeholder 2"/>
          <p:cNvSpPr>
            <a:spLocks noGrp="1"/>
          </p:cNvSpPr>
          <p:nvPr>
            <p:ph idx="1"/>
          </p:nvPr>
        </p:nvSpPr>
        <p:spPr>
          <a:xfrm>
            <a:off x="251520" y="1268760"/>
            <a:ext cx="8640960" cy="5256584"/>
          </a:xfrm>
        </p:spPr>
        <p:txBody>
          <a:bodyPr>
            <a:normAutofit fontScale="47500" lnSpcReduction="20000"/>
          </a:bodyPr>
          <a:lstStyle/>
          <a:p>
            <a:pPr>
              <a:buNone/>
            </a:pPr>
            <a:r>
              <a:rPr lang="en-GB" b="1" dirty="0" smtClean="0"/>
              <a:t/>
            </a:r>
            <a:br>
              <a:rPr lang="en-GB" b="1" dirty="0" smtClean="0"/>
            </a:br>
            <a:endParaRPr lang="en-GB" sz="5100" dirty="0" smtClean="0"/>
          </a:p>
          <a:p>
            <a:r>
              <a:rPr lang="en-GB" sz="5100" dirty="0" smtClean="0"/>
              <a:t>All of the energy we need for life, as well as for exercise, comes from the Foods we Eat and the Fluids we Drink. </a:t>
            </a:r>
          </a:p>
          <a:p>
            <a:endParaRPr lang="en-GB" sz="5100" dirty="0" smtClean="0"/>
          </a:p>
          <a:p>
            <a:r>
              <a:rPr lang="en-GB" sz="5100" dirty="0" smtClean="0"/>
              <a:t>To perform at your body’s peak level, sports nutrition experts recommend </a:t>
            </a:r>
            <a:r>
              <a:rPr lang="en-GB" sz="5100" dirty="0" smtClean="0">
                <a:solidFill>
                  <a:schemeClr val="accent3">
                    <a:lumMod val="75000"/>
                  </a:schemeClr>
                </a:solidFill>
              </a:rPr>
              <a:t>a Balanced Diet and Active Lifestyle</a:t>
            </a:r>
            <a:r>
              <a:rPr lang="en-GB" sz="5100" dirty="0" smtClean="0"/>
              <a:t>, as well as </a:t>
            </a:r>
            <a:r>
              <a:rPr lang="en-GB" sz="5100" dirty="0" smtClean="0">
                <a:solidFill>
                  <a:schemeClr val="accent3">
                    <a:lumMod val="75000"/>
                  </a:schemeClr>
                </a:solidFill>
              </a:rPr>
              <a:t>Specific Nutrients before and after a workout</a:t>
            </a:r>
            <a:r>
              <a:rPr lang="en-GB" sz="5100" dirty="0" smtClean="0"/>
              <a:t>, along with </a:t>
            </a:r>
            <a:r>
              <a:rPr lang="en-GB" sz="5100" dirty="0" smtClean="0">
                <a:solidFill>
                  <a:schemeClr val="accent3">
                    <a:lumMod val="75000"/>
                  </a:schemeClr>
                </a:solidFill>
              </a:rPr>
              <a:t>plenty of fluids.</a:t>
            </a:r>
          </a:p>
          <a:p>
            <a:pPr>
              <a:buNone/>
            </a:pPr>
            <a:endParaRPr lang="en-GB" sz="5100" dirty="0" smtClean="0"/>
          </a:p>
          <a:p>
            <a:r>
              <a:rPr lang="en-GB" sz="5100" dirty="0" smtClean="0"/>
              <a:t>Every category of nutrition is important for overall health, but according to the British Dietetic Association, </a:t>
            </a:r>
            <a:r>
              <a:rPr lang="en-GB" sz="5100" dirty="0" smtClean="0">
                <a:solidFill>
                  <a:schemeClr val="accent3">
                    <a:lumMod val="75000"/>
                  </a:schemeClr>
                </a:solidFill>
              </a:rPr>
              <a:t>carbohydrates, proteins, fluids, and a varied, well balanced diet that supplies the right amount of energy and essential nutrients, </a:t>
            </a:r>
            <a:r>
              <a:rPr lang="en-GB" sz="5100" dirty="0" smtClean="0"/>
              <a:t>play important roles before, during and after strenuous activity.</a:t>
            </a:r>
          </a:p>
          <a:p>
            <a:pPr>
              <a:buNone/>
            </a:pPr>
            <a:r>
              <a:rPr lang="en-GB" dirty="0" smtClean="0"/>
              <a:t/>
            </a:r>
            <a:br>
              <a:rPr lang="en-GB" dirty="0" smtClean="0"/>
            </a:b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706090"/>
          </a:xfrm>
        </p:spPr>
        <p:txBody>
          <a:bodyPr>
            <a:normAutofit fontScale="90000"/>
          </a:bodyPr>
          <a:lstStyle/>
          <a:p>
            <a:r>
              <a:rPr lang="en-GB" b="1" dirty="0" smtClean="0"/>
              <a:t>Carbohydrates</a:t>
            </a:r>
            <a:endParaRPr lang="en-GB" dirty="0"/>
          </a:p>
        </p:txBody>
      </p:sp>
      <p:sp>
        <p:nvSpPr>
          <p:cNvPr id="3" name="Content Placeholder 2"/>
          <p:cNvSpPr>
            <a:spLocks noGrp="1"/>
          </p:cNvSpPr>
          <p:nvPr>
            <p:ph idx="1"/>
          </p:nvPr>
        </p:nvSpPr>
        <p:spPr>
          <a:xfrm>
            <a:off x="0" y="980728"/>
            <a:ext cx="8964488" cy="5616624"/>
          </a:xfrm>
        </p:spPr>
        <p:txBody>
          <a:bodyPr>
            <a:noAutofit/>
          </a:bodyPr>
          <a:lstStyle/>
          <a:p>
            <a:r>
              <a:rPr lang="en-GB" sz="1600" dirty="0" smtClean="0"/>
              <a:t>Carbohydrates are the most important source of energy for athletes, providing the energy that fuels muscle contractions. Once they are consumed, carbohydrates break down into smaller sugars absorbed by the body and used as energy. Any glucose not needed right away gets stored in the muscles and liver in the form of glycogen.</a:t>
            </a:r>
            <a:br>
              <a:rPr lang="en-GB" sz="1600" dirty="0" smtClean="0"/>
            </a:br>
            <a:endParaRPr lang="en-GB" sz="1600" dirty="0" smtClean="0"/>
          </a:p>
          <a:p>
            <a:r>
              <a:rPr lang="en-GB" sz="1600" dirty="0" smtClean="0"/>
              <a:t>Glycogen is the source of energy most often used by the body during exercise. During longer periods of activity, fat can help fuel the body, but the process is slower and not ideal for efficient energy production.</a:t>
            </a:r>
          </a:p>
          <a:p>
            <a:pPr>
              <a:buNone/>
            </a:pPr>
            <a:endParaRPr lang="en-GB" sz="1600" dirty="0" smtClean="0"/>
          </a:p>
          <a:p>
            <a:r>
              <a:rPr lang="en-GB" sz="1600" dirty="0" smtClean="0"/>
              <a:t>According to the Food Standards Agency, 1 gram of carbohydrate provides 4 calories per gram of energy for the body. During exercise or activity, we use up stored carbohydrates in our muscles as fuel.</a:t>
            </a:r>
            <a:br>
              <a:rPr lang="en-GB" sz="1600" dirty="0" smtClean="0"/>
            </a:br>
            <a:endParaRPr lang="en-GB" sz="1600" dirty="0" smtClean="0"/>
          </a:p>
          <a:p>
            <a:r>
              <a:rPr lang="en-GB" sz="1600" dirty="0" smtClean="0"/>
              <a:t>If we don’t replenish these stores, we can run out of fuel. To avoid running out of energy, start with full glycogen stores, replenish during exercise and refill after exercise. </a:t>
            </a:r>
          </a:p>
          <a:p>
            <a:endParaRPr lang="en-GB" sz="1600" dirty="0" smtClean="0"/>
          </a:p>
          <a:p>
            <a:r>
              <a:rPr lang="en-GB" sz="1600" dirty="0" smtClean="0"/>
              <a:t>Simple </a:t>
            </a:r>
            <a:r>
              <a:rPr lang="en-GB" sz="1600" dirty="0" err="1" smtClean="0"/>
              <a:t>carbs</a:t>
            </a:r>
            <a:r>
              <a:rPr lang="en-GB" sz="1600" dirty="0" smtClean="0"/>
              <a:t>, or sugars, are absorbed by the body and converted to energy very quickly and provide a rapid source of energy. </a:t>
            </a:r>
          </a:p>
          <a:p>
            <a:endParaRPr lang="en-GB" sz="1600" dirty="0" smtClean="0"/>
          </a:p>
          <a:p>
            <a:r>
              <a:rPr lang="en-GB" sz="1600" dirty="0" smtClean="0"/>
              <a:t>Complex carbohydrates take longer to digest and absorb into the body. This breakdown also requires more effort, so complex carbohydrates are converted to energy at a slower rate than simple sugars.</a:t>
            </a:r>
          </a:p>
          <a:p>
            <a:endParaRPr lang="en-GB" sz="1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b="1" dirty="0" smtClean="0"/>
              <a:t>Proteins</a:t>
            </a:r>
            <a:endParaRPr lang="en-GB" dirty="0"/>
          </a:p>
        </p:txBody>
      </p:sp>
      <p:sp>
        <p:nvSpPr>
          <p:cNvPr id="3" name="Content Placeholder 2"/>
          <p:cNvSpPr>
            <a:spLocks noGrp="1"/>
          </p:cNvSpPr>
          <p:nvPr>
            <p:ph idx="1"/>
          </p:nvPr>
        </p:nvSpPr>
        <p:spPr>
          <a:xfrm>
            <a:off x="251520" y="1340768"/>
            <a:ext cx="8640960" cy="5112568"/>
          </a:xfrm>
        </p:spPr>
        <p:txBody>
          <a:bodyPr>
            <a:normAutofit fontScale="70000" lnSpcReduction="20000"/>
          </a:bodyPr>
          <a:lstStyle/>
          <a:p>
            <a:r>
              <a:rPr lang="en-GB" dirty="0" smtClean="0"/>
              <a:t>Protein consists of amino acids that combine to make muscles, bone, tendons, skin, hair, and other body tissues. </a:t>
            </a:r>
          </a:p>
          <a:p>
            <a:endParaRPr lang="en-GB" sz="1400" dirty="0" smtClean="0"/>
          </a:p>
          <a:p>
            <a:r>
              <a:rPr lang="en-GB" dirty="0" smtClean="0"/>
              <a:t>Proteins also help our body transport nutrients and create enzymes, which trigger the multitude of biochemical reactions that occur daily in our bodies. </a:t>
            </a:r>
            <a:endParaRPr lang="en-GB" sz="1000" dirty="0" smtClean="0"/>
          </a:p>
          <a:p>
            <a:pPr>
              <a:buNone/>
            </a:pPr>
            <a:endParaRPr lang="en-GB" sz="1400" dirty="0" smtClean="0"/>
          </a:p>
          <a:p>
            <a:r>
              <a:rPr lang="en-GB" dirty="0" smtClean="0"/>
              <a:t>More than 10,000 types of proteins in the body complete all of these critical functions.</a:t>
            </a:r>
          </a:p>
          <a:p>
            <a:pPr>
              <a:buNone/>
            </a:pPr>
            <a:endParaRPr lang="en-GB" sz="1400" dirty="0" smtClean="0"/>
          </a:p>
          <a:p>
            <a:r>
              <a:rPr lang="en-GB" dirty="0" smtClean="0"/>
              <a:t>Essential amino acids must be obtained from the diet; therefore, it’s important to consume adequate amounts of high quality protein.</a:t>
            </a:r>
          </a:p>
          <a:p>
            <a:pPr>
              <a:buNone/>
            </a:pPr>
            <a:endParaRPr lang="en-GB" sz="1600" dirty="0" smtClean="0"/>
          </a:p>
          <a:p>
            <a:r>
              <a:rPr lang="en-GB" dirty="0" smtClean="0"/>
              <a:t>Athletes need protein to repair and rebuild muscle that gets broken down during exercise and to help with carbohydrate metabolism. Branched chain amino acids — like </a:t>
            </a:r>
            <a:r>
              <a:rPr lang="en-GB" dirty="0" err="1" smtClean="0"/>
              <a:t>leucine</a:t>
            </a:r>
            <a:r>
              <a:rPr lang="en-GB" dirty="0" smtClean="0"/>
              <a:t>, </a:t>
            </a:r>
            <a:r>
              <a:rPr lang="en-GB" dirty="0" err="1" smtClean="0"/>
              <a:t>isoleucine</a:t>
            </a:r>
            <a:r>
              <a:rPr lang="en-GB" dirty="0" smtClean="0"/>
              <a:t> and </a:t>
            </a:r>
            <a:r>
              <a:rPr lang="en-GB" dirty="0" err="1" smtClean="0"/>
              <a:t>valine</a:t>
            </a:r>
            <a:r>
              <a:rPr lang="en-GB" dirty="0" smtClean="0"/>
              <a:t> — help support muscle repair.</a:t>
            </a:r>
          </a:p>
          <a:p>
            <a:pPr>
              <a:buNone/>
            </a:pPr>
            <a:r>
              <a:rPr lang="en-GB" dirty="0" smtClean="0"/>
              <a:t/>
            </a:r>
            <a:br>
              <a:rPr lang="en-GB" dirty="0" smtClean="0"/>
            </a:b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b="1" dirty="0" smtClean="0"/>
              <a:t>Fluids</a:t>
            </a:r>
            <a:endParaRPr lang="en-GB" dirty="0"/>
          </a:p>
        </p:txBody>
      </p:sp>
      <p:sp>
        <p:nvSpPr>
          <p:cNvPr id="3" name="Content Placeholder 2"/>
          <p:cNvSpPr>
            <a:spLocks noGrp="1"/>
          </p:cNvSpPr>
          <p:nvPr>
            <p:ph idx="1"/>
          </p:nvPr>
        </p:nvSpPr>
        <p:spPr>
          <a:xfrm>
            <a:off x="179512" y="1052736"/>
            <a:ext cx="8712968" cy="6021288"/>
          </a:xfrm>
        </p:spPr>
        <p:txBody>
          <a:bodyPr>
            <a:normAutofit fontScale="40000" lnSpcReduction="20000"/>
          </a:bodyPr>
          <a:lstStyle/>
          <a:p>
            <a:r>
              <a:rPr lang="en-GB" sz="4500" dirty="0" smtClean="0"/>
              <a:t>Keeping your body hydrated is essential for everyone. Water is the most important nutrient and has many critical functions, including </a:t>
            </a:r>
            <a:r>
              <a:rPr lang="en-GB" sz="4500" dirty="0" smtClean="0">
                <a:solidFill>
                  <a:srgbClr val="0070C0"/>
                </a:solidFill>
              </a:rPr>
              <a:t>regulating temperature</a:t>
            </a:r>
            <a:r>
              <a:rPr lang="en-GB" sz="4500" dirty="0" smtClean="0"/>
              <a:t>, </a:t>
            </a:r>
            <a:r>
              <a:rPr lang="en-GB" sz="4500" dirty="0" smtClean="0">
                <a:solidFill>
                  <a:srgbClr val="0070C0"/>
                </a:solidFill>
              </a:rPr>
              <a:t>lubricating joints</a:t>
            </a:r>
            <a:r>
              <a:rPr lang="en-GB" sz="4500" dirty="0" smtClean="0"/>
              <a:t> and </a:t>
            </a:r>
            <a:r>
              <a:rPr lang="en-GB" sz="4500" dirty="0" smtClean="0">
                <a:solidFill>
                  <a:srgbClr val="0070C0"/>
                </a:solidFill>
              </a:rPr>
              <a:t>transporting nutrients as well as waste </a:t>
            </a:r>
            <a:r>
              <a:rPr lang="en-GB" sz="4500" dirty="0" smtClean="0"/>
              <a:t>throughout the body.</a:t>
            </a:r>
          </a:p>
          <a:p>
            <a:pPr>
              <a:buNone/>
            </a:pPr>
            <a:endParaRPr lang="en-GB" sz="4500" dirty="0" smtClean="0"/>
          </a:p>
          <a:p>
            <a:r>
              <a:rPr lang="en-GB" sz="4500" dirty="0" smtClean="0"/>
              <a:t>Staying hydrated is especially important during exercise to ensure comfort, performance and good health. The longer and more intense the exercise, the more important it is to drink the right kind of fluids. Studies have found that athletes who lose as little as 2% of their body weight while sweating can experience a drop in blood volume, causing the heart to work harder to circulate blood. This can lead to muscle cramps, dizziness, fatigue and heat related illness.</a:t>
            </a:r>
          </a:p>
          <a:p>
            <a:pPr>
              <a:buNone/>
            </a:pPr>
            <a:endParaRPr lang="en-GB" sz="4500" dirty="0" smtClean="0"/>
          </a:p>
          <a:p>
            <a:r>
              <a:rPr lang="en-GB" sz="4500" dirty="0" smtClean="0">
                <a:solidFill>
                  <a:schemeClr val="accent2">
                    <a:lumMod val="75000"/>
                  </a:schemeClr>
                </a:solidFill>
              </a:rPr>
              <a:t>Electrolytes</a:t>
            </a:r>
            <a:r>
              <a:rPr lang="en-GB" sz="4500" dirty="0" smtClean="0"/>
              <a:t> regulate mu</a:t>
            </a:r>
            <a:r>
              <a:rPr lang="en-GB" sz="4500" dirty="0" smtClean="0">
                <a:solidFill>
                  <a:schemeClr val="accent2">
                    <a:lumMod val="75000"/>
                  </a:schemeClr>
                </a:solidFill>
              </a:rPr>
              <a:t>scle function </a:t>
            </a:r>
            <a:r>
              <a:rPr lang="en-GB" sz="4500" dirty="0" smtClean="0"/>
              <a:t>and </a:t>
            </a:r>
            <a:r>
              <a:rPr lang="en-GB" sz="4500" dirty="0" smtClean="0">
                <a:solidFill>
                  <a:schemeClr val="accent2">
                    <a:lumMod val="75000"/>
                  </a:schemeClr>
                </a:solidFill>
              </a:rPr>
              <a:t>nerve function, hydration, blood pressure, </a:t>
            </a:r>
            <a:r>
              <a:rPr lang="en-GB" sz="4500" dirty="0" smtClean="0"/>
              <a:t>and the </a:t>
            </a:r>
            <a:r>
              <a:rPr lang="en-GB" sz="4500" dirty="0" smtClean="0">
                <a:solidFill>
                  <a:schemeClr val="accent2">
                    <a:lumMod val="75000"/>
                  </a:schemeClr>
                </a:solidFill>
              </a:rPr>
              <a:t>rebuilding of body tissue</a:t>
            </a:r>
            <a:r>
              <a:rPr lang="en-GB" sz="4500" dirty="0" smtClean="0"/>
              <a:t>. Our electrolyte levels can fluctuate when the water levels in the body change which occurs when our level of hydration goes up or down. Imbalanced electrolyte levels can lead to either weak muscles, or muscles that contract too severely and cramp during periods of exercise.</a:t>
            </a:r>
            <a:br>
              <a:rPr lang="en-GB" sz="4500" dirty="0" smtClean="0"/>
            </a:br>
            <a:endParaRPr lang="en-GB" sz="4500" dirty="0" smtClean="0"/>
          </a:p>
          <a:p>
            <a:r>
              <a:rPr lang="en-GB" sz="4500" dirty="0" smtClean="0"/>
              <a:t>According to the British Journal of Sports Medicine, an athlete’s need for electrolytes increases with exercise and heat stress from extensive sweating, which causes water and electrolyte losses, as well as extracellular and intracellular water distribution. Sodium and potassium are needed to help replace sweat related electrolyte losses, and sodium also helps stimulate thirst. Other electrolytes, such as calcium, magnesium, chloride, and phosphorus help maintain the acid base balance in the body and support muscle, nerve and cardiac function.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The </a:t>
            </a:r>
            <a:r>
              <a:rPr lang="en-GB" b="1" dirty="0" err="1" smtClean="0"/>
              <a:t>Arbonne</a:t>
            </a:r>
            <a:r>
              <a:rPr lang="en-GB" b="1" dirty="0" smtClean="0"/>
              <a:t> </a:t>
            </a:r>
            <a:r>
              <a:rPr lang="en-GB" b="1" dirty="0" err="1" smtClean="0"/>
              <a:t>PhytoSport</a:t>
            </a:r>
            <a:r>
              <a:rPr lang="en-GB" b="1" dirty="0" smtClean="0"/>
              <a:t> collection</a:t>
            </a:r>
            <a:endParaRPr lang="en-GB" dirty="0"/>
          </a:p>
        </p:txBody>
      </p:sp>
      <p:sp>
        <p:nvSpPr>
          <p:cNvPr id="3" name="Content Placeholder 2"/>
          <p:cNvSpPr>
            <a:spLocks noGrp="1"/>
          </p:cNvSpPr>
          <p:nvPr>
            <p:ph idx="1"/>
          </p:nvPr>
        </p:nvSpPr>
        <p:spPr>
          <a:xfrm>
            <a:off x="457200" y="1340768"/>
            <a:ext cx="8229600" cy="4785395"/>
          </a:xfrm>
        </p:spPr>
        <p:txBody>
          <a:bodyPr>
            <a:normAutofit fontScale="92500"/>
          </a:bodyPr>
          <a:lstStyle/>
          <a:p>
            <a:pPr algn="ctr">
              <a:buNone/>
            </a:pPr>
            <a:r>
              <a:rPr lang="en-GB" dirty="0" smtClean="0"/>
              <a:t>Designed to deliver support to athletes and amateur activity enthusiasts. </a:t>
            </a:r>
          </a:p>
          <a:p>
            <a:pPr algn="ctr">
              <a:buNone/>
            </a:pPr>
            <a:endParaRPr lang="en-GB" sz="1700" dirty="0" smtClean="0"/>
          </a:p>
          <a:p>
            <a:pPr>
              <a:buNone/>
            </a:pPr>
            <a:r>
              <a:rPr lang="en-GB" b="1" dirty="0" smtClean="0"/>
              <a:t>    The 3 step </a:t>
            </a:r>
            <a:r>
              <a:rPr lang="en-GB" b="1" dirty="0" err="1" smtClean="0"/>
              <a:t>PhytoSport</a:t>
            </a:r>
            <a:r>
              <a:rPr lang="en-GB" b="1" dirty="0" smtClean="0"/>
              <a:t> system</a:t>
            </a:r>
            <a:r>
              <a:rPr lang="en-GB" dirty="0" smtClean="0"/>
              <a:t> has been created with scientific and natural botanical ingredients to deliver results that are fuelled by nature. The products do not contain ingredients typically found in competitive lines, such as whey, caffeine and soy, that some have sensitivity to, yet they help support physical exercise.</a:t>
            </a:r>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err="1" smtClean="0"/>
              <a:t>Phytosport</a:t>
            </a:r>
            <a:r>
              <a:rPr lang="en-GB" dirty="0" smtClean="0"/>
              <a:t> Product Collection</a:t>
            </a:r>
            <a:endParaRPr lang="en-GB" dirty="0"/>
          </a:p>
        </p:txBody>
      </p:sp>
      <p:sp>
        <p:nvSpPr>
          <p:cNvPr id="3" name="Content Placeholder 2"/>
          <p:cNvSpPr>
            <a:spLocks noGrp="1"/>
          </p:cNvSpPr>
          <p:nvPr>
            <p:ph idx="1"/>
          </p:nvPr>
        </p:nvSpPr>
        <p:spPr>
          <a:xfrm>
            <a:off x="457200" y="1484784"/>
            <a:ext cx="8229600" cy="5373216"/>
          </a:xfrm>
        </p:spPr>
        <p:txBody>
          <a:bodyPr>
            <a:normAutofit fontScale="77500" lnSpcReduction="20000"/>
          </a:bodyPr>
          <a:lstStyle/>
          <a:p>
            <a:r>
              <a:rPr lang="en-GB" b="1" dirty="0" smtClean="0"/>
              <a:t>Prepare &amp; Endure</a:t>
            </a:r>
            <a:endParaRPr lang="en-GB" dirty="0" smtClean="0"/>
          </a:p>
          <a:p>
            <a:r>
              <a:rPr lang="en-GB" b="1" dirty="0" smtClean="0"/>
              <a:t>Complete Hydration</a:t>
            </a:r>
            <a:endParaRPr lang="en-GB" dirty="0" smtClean="0"/>
          </a:p>
          <a:p>
            <a:r>
              <a:rPr lang="en-GB" b="1" dirty="0" smtClean="0"/>
              <a:t>After Workout</a:t>
            </a:r>
          </a:p>
          <a:p>
            <a:pPr>
              <a:buNone/>
            </a:pPr>
            <a:endParaRPr lang="en-GB" b="1" dirty="0" smtClean="0"/>
          </a:p>
          <a:p>
            <a:pPr>
              <a:buNone/>
            </a:pPr>
            <a:r>
              <a:rPr lang="en-GB" dirty="0" smtClean="0"/>
              <a:t>All three </a:t>
            </a:r>
            <a:r>
              <a:rPr lang="en-GB" b="1" dirty="0" err="1" smtClean="0"/>
              <a:t>PhytoSport</a:t>
            </a:r>
            <a:r>
              <a:rPr lang="en-GB" dirty="0" smtClean="0"/>
              <a:t> products contain </a:t>
            </a:r>
          </a:p>
          <a:p>
            <a:pPr>
              <a:buNone/>
            </a:pPr>
            <a:r>
              <a:rPr lang="en-GB" dirty="0" smtClean="0"/>
              <a:t>our proprietary </a:t>
            </a:r>
            <a:r>
              <a:rPr lang="en-GB" dirty="0" err="1" smtClean="0"/>
              <a:t>Arbonne</a:t>
            </a:r>
            <a:r>
              <a:rPr lang="en-GB" dirty="0" smtClean="0"/>
              <a:t> </a:t>
            </a:r>
            <a:r>
              <a:rPr lang="en-GB" dirty="0" err="1" smtClean="0"/>
              <a:t>PhytoSport</a:t>
            </a:r>
            <a:r>
              <a:rPr lang="en-GB" dirty="0" smtClean="0"/>
              <a:t> </a:t>
            </a:r>
          </a:p>
          <a:p>
            <a:pPr>
              <a:buNone/>
            </a:pPr>
            <a:r>
              <a:rPr lang="en-GB" dirty="0" smtClean="0"/>
              <a:t>Blend of botanicals:</a:t>
            </a:r>
            <a:br>
              <a:rPr lang="en-GB" dirty="0" smtClean="0"/>
            </a:br>
            <a:endParaRPr lang="en-GB" dirty="0" smtClean="0"/>
          </a:p>
          <a:p>
            <a:r>
              <a:rPr lang="en-GB" dirty="0" smtClean="0"/>
              <a:t>Ginseng (</a:t>
            </a:r>
            <a:r>
              <a:rPr lang="en-GB" dirty="0" err="1" smtClean="0"/>
              <a:t>Panax</a:t>
            </a:r>
            <a:r>
              <a:rPr lang="en-GB" dirty="0" smtClean="0"/>
              <a:t> ginseng) root extract: Supports energy, physical capacity and performance</a:t>
            </a:r>
          </a:p>
          <a:p>
            <a:r>
              <a:rPr lang="en-GB" dirty="0" smtClean="0"/>
              <a:t>Turmeric (Curcuma </a:t>
            </a:r>
            <a:r>
              <a:rPr lang="en-GB" dirty="0" err="1" smtClean="0"/>
              <a:t>longa</a:t>
            </a:r>
            <a:r>
              <a:rPr lang="en-GB" dirty="0" smtClean="0"/>
              <a:t>) root extract: Antioxidant; helps support joints</a:t>
            </a:r>
          </a:p>
          <a:p>
            <a:r>
              <a:rPr lang="en-GB" dirty="0" smtClean="0"/>
              <a:t>Cayenne (Capsicum </a:t>
            </a:r>
            <a:r>
              <a:rPr lang="en-GB" dirty="0" err="1" smtClean="0"/>
              <a:t>annuum</a:t>
            </a:r>
            <a:r>
              <a:rPr lang="en-GB" dirty="0" smtClean="0"/>
              <a:t> L.) fruit extract: Contains capsaicin </a:t>
            </a:r>
          </a:p>
          <a:p>
            <a:endParaRPr lang="en-GB" dirty="0"/>
          </a:p>
        </p:txBody>
      </p:sp>
      <p:pic>
        <p:nvPicPr>
          <p:cNvPr id="4" name="Picture 3" descr="phytosport-set.jpg"/>
          <p:cNvPicPr>
            <a:picLocks noChangeAspect="1"/>
          </p:cNvPicPr>
          <p:nvPr/>
        </p:nvPicPr>
        <p:blipFill>
          <a:blip r:embed="rId2" cstate="print"/>
          <a:stretch>
            <a:fillRect/>
          </a:stretch>
        </p:blipFill>
        <p:spPr>
          <a:xfrm>
            <a:off x="5495191" y="1196752"/>
            <a:ext cx="3648809" cy="324036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pPr lvl="0"/>
            <a:r>
              <a:rPr lang="en-GB" dirty="0"/>
              <a:t>It’s Simple - It’s a </a:t>
            </a:r>
            <a:r>
              <a:rPr lang="en-GB" dirty="0" smtClean="0"/>
              <a:t>Lifestyle</a:t>
            </a:r>
            <a:endParaRPr lang="en-GB" dirty="0"/>
          </a:p>
        </p:txBody>
      </p:sp>
      <p:sp>
        <p:nvSpPr>
          <p:cNvPr id="3" name="Content Placeholder 2"/>
          <p:cNvSpPr>
            <a:spLocks noGrp="1"/>
          </p:cNvSpPr>
          <p:nvPr>
            <p:ph idx="1"/>
          </p:nvPr>
        </p:nvSpPr>
        <p:spPr>
          <a:xfrm>
            <a:off x="467544" y="1196753"/>
            <a:ext cx="8229600" cy="3888431"/>
          </a:xfrm>
        </p:spPr>
        <p:txBody>
          <a:bodyPr>
            <a:normAutofit fontScale="92500" lnSpcReduction="10000"/>
          </a:bodyPr>
          <a:lstStyle/>
          <a:p>
            <a:pPr>
              <a:buNone/>
            </a:pPr>
            <a:r>
              <a:rPr lang="en-GB" dirty="0" smtClean="0"/>
              <a:t>It’s a  Plan, not </a:t>
            </a:r>
            <a:r>
              <a:rPr lang="en-GB" dirty="0"/>
              <a:t>a </a:t>
            </a:r>
            <a:r>
              <a:rPr lang="en-GB" dirty="0" smtClean="0"/>
              <a:t>DIET</a:t>
            </a:r>
          </a:p>
          <a:p>
            <a:pPr>
              <a:buNone/>
            </a:pPr>
            <a:endParaRPr lang="en-GB" sz="1600" dirty="0"/>
          </a:p>
          <a:p>
            <a:r>
              <a:rPr lang="en-GB" dirty="0" smtClean="0"/>
              <a:t>It’s </a:t>
            </a:r>
            <a:r>
              <a:rPr lang="en-GB" dirty="0"/>
              <a:t>not a rapid weight loss program</a:t>
            </a:r>
          </a:p>
          <a:p>
            <a:r>
              <a:rPr lang="en-GB" dirty="0" smtClean="0"/>
              <a:t>It’s </a:t>
            </a:r>
            <a:r>
              <a:rPr lang="en-GB" dirty="0"/>
              <a:t>not a once a year </a:t>
            </a:r>
            <a:r>
              <a:rPr lang="en-GB" dirty="0" err="1"/>
              <a:t>detox</a:t>
            </a:r>
            <a:r>
              <a:rPr lang="en-GB" dirty="0"/>
              <a:t> program</a:t>
            </a:r>
          </a:p>
          <a:p>
            <a:r>
              <a:rPr lang="en-GB" dirty="0" smtClean="0"/>
              <a:t>It’s </a:t>
            </a:r>
            <a:r>
              <a:rPr lang="en-GB" dirty="0"/>
              <a:t>a lifestyle that is easy to follow, </a:t>
            </a:r>
          </a:p>
          <a:p>
            <a:r>
              <a:rPr lang="en-GB" dirty="0" smtClean="0"/>
              <a:t>It’s easy </a:t>
            </a:r>
            <a:r>
              <a:rPr lang="en-GB" dirty="0"/>
              <a:t>to learn and easy to sustain</a:t>
            </a:r>
          </a:p>
          <a:p>
            <a:r>
              <a:rPr lang="en-GB" dirty="0" smtClean="0"/>
              <a:t>It’s </a:t>
            </a:r>
            <a:r>
              <a:rPr lang="en-GB" dirty="0"/>
              <a:t>family friendly </a:t>
            </a:r>
          </a:p>
          <a:p>
            <a:r>
              <a:rPr lang="en-GB" dirty="0" smtClean="0"/>
              <a:t>It’s </a:t>
            </a:r>
            <a:r>
              <a:rPr lang="en-GB" dirty="0"/>
              <a:t>designed for everyone</a:t>
            </a:r>
          </a:p>
          <a:p>
            <a:endParaRPr lang="en-GB" dirty="0"/>
          </a:p>
        </p:txBody>
      </p:sp>
      <p:pic>
        <p:nvPicPr>
          <p:cNvPr id="4" name="Picture 3" descr="wellness-heading-copy.jpg"/>
          <p:cNvPicPr>
            <a:picLocks noChangeAspect="1"/>
          </p:cNvPicPr>
          <p:nvPr/>
        </p:nvPicPr>
        <p:blipFill>
          <a:blip r:embed="rId2" cstate="print"/>
          <a:stretch>
            <a:fillRect/>
          </a:stretch>
        </p:blipFill>
        <p:spPr>
          <a:xfrm>
            <a:off x="107504" y="4972050"/>
            <a:ext cx="8712968" cy="188595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634082"/>
          </a:xfrm>
        </p:spPr>
        <p:txBody>
          <a:bodyPr>
            <a:normAutofit fontScale="90000"/>
          </a:bodyPr>
          <a:lstStyle/>
          <a:p>
            <a:r>
              <a:rPr lang="en-GB" dirty="0" smtClean="0"/>
              <a:t>PREPARE AND ENDURE</a:t>
            </a:r>
            <a:endParaRPr lang="en-GB" dirty="0"/>
          </a:p>
        </p:txBody>
      </p:sp>
      <p:sp>
        <p:nvSpPr>
          <p:cNvPr id="3" name="Content Placeholder 2"/>
          <p:cNvSpPr>
            <a:spLocks noGrp="1"/>
          </p:cNvSpPr>
          <p:nvPr>
            <p:ph idx="1"/>
          </p:nvPr>
        </p:nvSpPr>
        <p:spPr>
          <a:xfrm>
            <a:off x="251520" y="1052736"/>
            <a:ext cx="8712968" cy="5805264"/>
          </a:xfrm>
        </p:spPr>
        <p:txBody>
          <a:bodyPr>
            <a:normAutofit fontScale="47500" lnSpcReduction="20000"/>
          </a:bodyPr>
          <a:lstStyle/>
          <a:p>
            <a:r>
              <a:rPr lang="en-GB" sz="3400" dirty="0" smtClean="0"/>
              <a:t>Orange-pineapple flavoured food supplement provides simple carbohydrates that can be readily converted into functional energy to help support your physical exercise</a:t>
            </a:r>
          </a:p>
          <a:p>
            <a:pPr>
              <a:buNone/>
            </a:pPr>
            <a:endParaRPr lang="en-GB" sz="2100" dirty="0" smtClean="0"/>
          </a:p>
          <a:p>
            <a:r>
              <a:rPr lang="en-GB" sz="3400" dirty="0" smtClean="0"/>
              <a:t>Features B vitamins and vitamin E, which contribute to the protection of </a:t>
            </a:r>
          </a:p>
          <a:p>
            <a:pPr>
              <a:buNone/>
            </a:pPr>
            <a:r>
              <a:rPr lang="en-GB" sz="3400" dirty="0" smtClean="0"/>
              <a:t>        cells from oxidative stress and help reduce tiredness and fatigue</a:t>
            </a:r>
          </a:p>
          <a:p>
            <a:pPr>
              <a:buNone/>
            </a:pPr>
            <a:endParaRPr lang="en-GB" sz="2100" dirty="0" smtClean="0"/>
          </a:p>
          <a:p>
            <a:r>
              <a:rPr lang="en-GB" sz="3400" dirty="0" smtClean="0"/>
              <a:t>Formulated for men &amp; women aged 18 and older to support all levels </a:t>
            </a:r>
          </a:p>
          <a:p>
            <a:pPr>
              <a:buNone/>
            </a:pPr>
            <a:r>
              <a:rPr lang="en-GB" sz="3400" dirty="0" smtClean="0"/>
              <a:t>       of activity</a:t>
            </a:r>
          </a:p>
          <a:p>
            <a:pPr>
              <a:buNone/>
            </a:pPr>
            <a:endParaRPr lang="en-GB" sz="2100" dirty="0" smtClean="0"/>
          </a:p>
          <a:p>
            <a:r>
              <a:rPr lang="en-GB" sz="3400" dirty="0" smtClean="0"/>
              <a:t>Vegan certified; gluten free; and formulated without artificial flavours, </a:t>
            </a:r>
          </a:p>
          <a:p>
            <a:pPr>
              <a:buNone/>
            </a:pPr>
            <a:r>
              <a:rPr lang="en-GB" sz="3400" dirty="0" smtClean="0"/>
              <a:t>        colours or sweeteners</a:t>
            </a:r>
          </a:p>
          <a:p>
            <a:pPr>
              <a:buNone/>
            </a:pPr>
            <a:endParaRPr lang="en-GB" dirty="0" smtClean="0"/>
          </a:p>
          <a:p>
            <a:pPr>
              <a:buNone/>
            </a:pPr>
            <a:r>
              <a:rPr lang="en-GB" sz="3400" b="1" dirty="0" smtClean="0"/>
              <a:t>Benefits</a:t>
            </a:r>
          </a:p>
          <a:p>
            <a:pPr>
              <a:buNone/>
            </a:pPr>
            <a:endParaRPr lang="en-GB" sz="2100" dirty="0" smtClean="0"/>
          </a:p>
          <a:p>
            <a:r>
              <a:rPr lang="en-GB" sz="3400" dirty="0" smtClean="0"/>
              <a:t>Contains an exclusive blend of botanicals featuring ginseng and </a:t>
            </a:r>
          </a:p>
          <a:p>
            <a:pPr>
              <a:buNone/>
            </a:pPr>
            <a:r>
              <a:rPr lang="en-GB" sz="3400" dirty="0" smtClean="0"/>
              <a:t>        turmeric to support energy, physical capacity, performance and joints</a:t>
            </a:r>
          </a:p>
          <a:p>
            <a:r>
              <a:rPr lang="en-GB" sz="3400" dirty="0" smtClean="0"/>
              <a:t>Thiamine contributes to normal functioning of the heart</a:t>
            </a:r>
          </a:p>
          <a:p>
            <a:r>
              <a:rPr lang="en-GB" sz="3400" dirty="0" smtClean="0"/>
              <a:t>Riboflavin and vitamin E contribute to normal functioning of the heart</a:t>
            </a:r>
          </a:p>
          <a:p>
            <a:r>
              <a:rPr lang="en-GB" sz="3400" dirty="0" smtClean="0"/>
              <a:t>Riboflavin, </a:t>
            </a:r>
            <a:r>
              <a:rPr lang="en-GB" sz="3400" dirty="0" err="1" smtClean="0"/>
              <a:t>folate</a:t>
            </a:r>
            <a:r>
              <a:rPr lang="en-GB" sz="3400" dirty="0" smtClean="0"/>
              <a:t>, and vitamins B6 and B12 help reduce tiredness and fatigue</a:t>
            </a:r>
          </a:p>
          <a:p>
            <a:r>
              <a:rPr lang="en-GB" sz="3400" dirty="0" err="1" smtClean="0"/>
              <a:t>Folate</a:t>
            </a:r>
            <a:r>
              <a:rPr lang="en-GB" sz="3400" dirty="0" smtClean="0"/>
              <a:t>, plus vitamins B6, B12, and C, contributes to the normal function of the immune system</a:t>
            </a:r>
          </a:p>
          <a:p>
            <a:r>
              <a:rPr lang="en-GB" sz="3400" dirty="0" smtClean="0"/>
              <a:t>Vitamin C and riboflavin contribute to the protection of cells from oxidative stress</a:t>
            </a:r>
          </a:p>
          <a:p>
            <a:r>
              <a:rPr lang="en-GB" sz="3400" dirty="0" smtClean="0"/>
              <a:t>Vitamin C and thiamine contribute to normal energy yielding metabolism</a:t>
            </a:r>
          </a:p>
          <a:p>
            <a:endParaRPr lang="en-GB" dirty="0" smtClean="0"/>
          </a:p>
          <a:p>
            <a:pPr>
              <a:buNone/>
            </a:pPr>
            <a:r>
              <a:rPr lang="en-GB" dirty="0" smtClean="0"/>
              <a:t>Mix 1 scoop (16.4 g) with 250–500 ml of water prior to or during exercise</a:t>
            </a:r>
          </a:p>
        </p:txBody>
      </p:sp>
      <p:pic>
        <p:nvPicPr>
          <p:cNvPr id="4" name="Picture 3" descr="prepare-and-endure.jpg"/>
          <p:cNvPicPr>
            <a:picLocks noChangeAspect="1"/>
          </p:cNvPicPr>
          <p:nvPr/>
        </p:nvPicPr>
        <p:blipFill>
          <a:blip r:embed="rId2" cstate="print"/>
          <a:stretch>
            <a:fillRect/>
          </a:stretch>
        </p:blipFill>
        <p:spPr>
          <a:xfrm>
            <a:off x="6516216" y="2060848"/>
            <a:ext cx="2487441" cy="2564904"/>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smtClean="0"/>
              <a:t>COMPLETE HYDRATION</a:t>
            </a:r>
            <a:endParaRPr lang="en-GB" dirty="0"/>
          </a:p>
        </p:txBody>
      </p:sp>
      <p:sp>
        <p:nvSpPr>
          <p:cNvPr id="3" name="Content Placeholder 2"/>
          <p:cNvSpPr>
            <a:spLocks noGrp="1"/>
          </p:cNvSpPr>
          <p:nvPr>
            <p:ph idx="1"/>
          </p:nvPr>
        </p:nvSpPr>
        <p:spPr>
          <a:xfrm>
            <a:off x="395536" y="1268760"/>
            <a:ext cx="8229600" cy="5328592"/>
          </a:xfrm>
        </p:spPr>
        <p:txBody>
          <a:bodyPr>
            <a:noAutofit/>
          </a:bodyPr>
          <a:lstStyle/>
          <a:p>
            <a:pPr>
              <a:lnSpc>
                <a:spcPct val="150000"/>
              </a:lnSpc>
            </a:pPr>
            <a:r>
              <a:rPr lang="en-GB" sz="1600" dirty="0" smtClean="0"/>
              <a:t>Delivers electrolytes to support hydration</a:t>
            </a:r>
          </a:p>
          <a:p>
            <a:r>
              <a:rPr lang="en-GB" sz="1600" dirty="0" smtClean="0"/>
              <a:t>Formulated for men and women aged 18 and older to support all </a:t>
            </a:r>
          </a:p>
          <a:p>
            <a:pPr>
              <a:buNone/>
            </a:pPr>
            <a:r>
              <a:rPr lang="en-GB" sz="1600" dirty="0" smtClean="0"/>
              <a:t>        levels of competitive activity</a:t>
            </a:r>
          </a:p>
          <a:p>
            <a:pPr>
              <a:lnSpc>
                <a:spcPct val="150000"/>
              </a:lnSpc>
            </a:pPr>
            <a:r>
              <a:rPr lang="en-GB" sz="1600" dirty="0" smtClean="0"/>
              <a:t>Tropical berry flavour</a:t>
            </a:r>
          </a:p>
          <a:p>
            <a:pPr>
              <a:lnSpc>
                <a:spcPct val="150000"/>
              </a:lnSpc>
            </a:pPr>
            <a:r>
              <a:rPr lang="en-GB" sz="1600" dirty="0" smtClean="0"/>
              <a:t>No artificial flavours, colours or sweeteners</a:t>
            </a:r>
          </a:p>
          <a:p>
            <a:pPr>
              <a:lnSpc>
                <a:spcPct val="150000"/>
              </a:lnSpc>
            </a:pPr>
            <a:r>
              <a:rPr lang="en-GB" sz="1600" dirty="0" smtClean="0"/>
              <a:t>Vegan certified, gluten free </a:t>
            </a:r>
          </a:p>
          <a:p>
            <a:pPr>
              <a:lnSpc>
                <a:spcPct val="150000"/>
              </a:lnSpc>
              <a:buNone/>
            </a:pPr>
            <a:r>
              <a:rPr lang="en-GB" sz="1600" b="1" dirty="0" smtClean="0"/>
              <a:t>Benefits</a:t>
            </a:r>
          </a:p>
          <a:p>
            <a:r>
              <a:rPr lang="en-GB" sz="1600" dirty="0" smtClean="0"/>
              <a:t>Contains an exclusive blend of botanicals featuring ginseng and </a:t>
            </a:r>
          </a:p>
          <a:p>
            <a:pPr>
              <a:buNone/>
            </a:pPr>
            <a:r>
              <a:rPr lang="en-GB" sz="1600" dirty="0" smtClean="0"/>
              <a:t>        turmeric to support energy, physical capacity, performance and joints</a:t>
            </a:r>
          </a:p>
          <a:p>
            <a:pPr>
              <a:lnSpc>
                <a:spcPct val="150000"/>
              </a:lnSpc>
            </a:pPr>
            <a:r>
              <a:rPr lang="en-GB" sz="1600" dirty="0" smtClean="0"/>
              <a:t>Vitamin C contributes to maintaining the normal function of the immune </a:t>
            </a:r>
          </a:p>
          <a:p>
            <a:pPr>
              <a:buNone/>
            </a:pPr>
            <a:r>
              <a:rPr lang="en-GB" sz="1600" dirty="0" smtClean="0"/>
              <a:t>         system during and after intense physical exercise (when consuming 200 mg</a:t>
            </a:r>
          </a:p>
          <a:p>
            <a:pPr>
              <a:buNone/>
            </a:pPr>
            <a:r>
              <a:rPr lang="en-GB" sz="1600" dirty="0" smtClean="0"/>
              <a:t>         in addition to the recommended daily intake of 80 mg of Vitamin C)</a:t>
            </a:r>
          </a:p>
          <a:p>
            <a:pPr>
              <a:lnSpc>
                <a:spcPct val="150000"/>
              </a:lnSpc>
            </a:pPr>
            <a:r>
              <a:rPr lang="en-GB" sz="1600" dirty="0" smtClean="0"/>
              <a:t>Vitamin E contributes to the protection of cells from oxidative stress</a:t>
            </a:r>
          </a:p>
          <a:p>
            <a:pPr>
              <a:buNone/>
            </a:pPr>
            <a:endParaRPr lang="en-GB" sz="1000" dirty="0" smtClean="0"/>
          </a:p>
          <a:p>
            <a:pPr>
              <a:buNone/>
            </a:pPr>
            <a:r>
              <a:rPr lang="en-GB" sz="1400" b="1" dirty="0" smtClean="0">
                <a:solidFill>
                  <a:schemeClr val="accent1">
                    <a:lumMod val="75000"/>
                  </a:schemeClr>
                </a:solidFill>
              </a:rPr>
              <a:t>How to Use</a:t>
            </a:r>
            <a:endParaRPr lang="en-GB" sz="1400" dirty="0" smtClean="0">
              <a:solidFill>
                <a:schemeClr val="accent1">
                  <a:lumMod val="75000"/>
                </a:schemeClr>
              </a:solidFill>
            </a:endParaRPr>
          </a:p>
          <a:p>
            <a:pPr>
              <a:buNone/>
            </a:pPr>
            <a:r>
              <a:rPr lang="en-GB" sz="1400" dirty="0" smtClean="0">
                <a:solidFill>
                  <a:schemeClr val="accent1">
                    <a:lumMod val="75000"/>
                  </a:schemeClr>
                </a:solidFill>
              </a:rPr>
              <a:t>Mix contents of one stick pack with 500 ml of water. Hydrate before, during and after exercise.</a:t>
            </a:r>
            <a:r>
              <a:rPr lang="en-GB" sz="1400" dirty="0" smtClean="0"/>
              <a:t/>
            </a:r>
            <a:br>
              <a:rPr lang="en-GB" sz="1400" dirty="0" smtClean="0"/>
            </a:br>
            <a:endParaRPr lang="en-GB" sz="1400" dirty="0"/>
          </a:p>
        </p:txBody>
      </p:sp>
      <p:pic>
        <p:nvPicPr>
          <p:cNvPr id="4" name="Picture 3" descr="complete-hydration.jpg"/>
          <p:cNvPicPr>
            <a:picLocks noChangeAspect="1"/>
          </p:cNvPicPr>
          <p:nvPr/>
        </p:nvPicPr>
        <p:blipFill>
          <a:blip r:embed="rId2" cstate="print"/>
          <a:stretch>
            <a:fillRect/>
          </a:stretch>
        </p:blipFill>
        <p:spPr>
          <a:xfrm>
            <a:off x="6268769" y="1268760"/>
            <a:ext cx="2700768" cy="288032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smtClean="0"/>
              <a:t>AFTER WORKOUT</a:t>
            </a:r>
            <a:endParaRPr lang="en-GB" dirty="0"/>
          </a:p>
        </p:txBody>
      </p:sp>
      <p:sp>
        <p:nvSpPr>
          <p:cNvPr id="3" name="Content Placeholder 2"/>
          <p:cNvSpPr>
            <a:spLocks noGrp="1"/>
          </p:cNvSpPr>
          <p:nvPr>
            <p:ph idx="1"/>
          </p:nvPr>
        </p:nvSpPr>
        <p:spPr>
          <a:xfrm>
            <a:off x="251520" y="1052736"/>
            <a:ext cx="8640960" cy="5805264"/>
          </a:xfrm>
        </p:spPr>
        <p:txBody>
          <a:bodyPr>
            <a:normAutofit fontScale="32500" lnSpcReduction="20000"/>
          </a:bodyPr>
          <a:lstStyle/>
          <a:p>
            <a:r>
              <a:rPr lang="en-GB" sz="4900" dirty="0" smtClean="0"/>
              <a:t>Delivers the ingredients you need to enhance recovery so you can keep going</a:t>
            </a:r>
          </a:p>
          <a:p>
            <a:r>
              <a:rPr lang="en-GB" sz="4900" dirty="0" smtClean="0"/>
              <a:t>Add to the </a:t>
            </a:r>
            <a:r>
              <a:rPr lang="en-GB" sz="4900" dirty="0" err="1" smtClean="0">
                <a:solidFill>
                  <a:schemeClr val="accent6">
                    <a:lumMod val="50000"/>
                  </a:schemeClr>
                </a:solidFill>
              </a:rPr>
              <a:t>Arbonne</a:t>
            </a:r>
            <a:r>
              <a:rPr lang="en-GB" sz="4900" dirty="0" smtClean="0">
                <a:solidFill>
                  <a:schemeClr val="accent6">
                    <a:lumMod val="50000"/>
                  </a:schemeClr>
                </a:solidFill>
              </a:rPr>
              <a:t> Essentials Protein Shake</a:t>
            </a:r>
            <a:r>
              <a:rPr lang="en-GB" sz="4900" dirty="0" smtClean="0"/>
              <a:t> or mix with water for a post workout protein and nutrient boost.</a:t>
            </a:r>
          </a:p>
          <a:p>
            <a:r>
              <a:rPr lang="en-GB" sz="4900" dirty="0" smtClean="0"/>
              <a:t>Formulated for men and women aged 18 and older to support all levels</a:t>
            </a:r>
          </a:p>
          <a:p>
            <a:pPr>
              <a:buNone/>
            </a:pPr>
            <a:r>
              <a:rPr lang="en-GB" sz="4900" dirty="0" smtClean="0"/>
              <a:t>        of competitive activity</a:t>
            </a:r>
          </a:p>
          <a:p>
            <a:r>
              <a:rPr lang="en-GB" sz="4900" dirty="0" smtClean="0"/>
              <a:t>Vegan certified; gluten free; formulated without artificial flavours, </a:t>
            </a:r>
          </a:p>
          <a:p>
            <a:pPr>
              <a:buNone/>
            </a:pPr>
            <a:r>
              <a:rPr lang="en-GB" sz="4900" dirty="0" smtClean="0"/>
              <a:t>        colours or sweeteners </a:t>
            </a:r>
          </a:p>
          <a:p>
            <a:pPr>
              <a:buNone/>
            </a:pPr>
            <a:endParaRPr lang="en-GB" sz="3100" b="1" dirty="0" smtClean="0"/>
          </a:p>
          <a:p>
            <a:pPr>
              <a:buNone/>
            </a:pPr>
            <a:r>
              <a:rPr lang="en-GB" sz="4900" b="1" dirty="0" smtClean="0"/>
              <a:t>Benefits</a:t>
            </a:r>
            <a:endParaRPr lang="en-GB" sz="4900" dirty="0" smtClean="0"/>
          </a:p>
          <a:p>
            <a:r>
              <a:rPr lang="en-GB" sz="4900" dirty="0" smtClean="0"/>
              <a:t>Contains an exclusive blend of botanicals featuring ginseng and </a:t>
            </a:r>
          </a:p>
          <a:p>
            <a:pPr>
              <a:buNone/>
            </a:pPr>
            <a:r>
              <a:rPr lang="en-GB" sz="4900" dirty="0" smtClean="0"/>
              <a:t>        turmeric to support energy, physical capacity, performance and joints</a:t>
            </a:r>
          </a:p>
          <a:p>
            <a:pPr>
              <a:buNone/>
            </a:pPr>
            <a:endParaRPr lang="en-GB" sz="2500" dirty="0" smtClean="0"/>
          </a:p>
          <a:p>
            <a:r>
              <a:rPr lang="en-GB" sz="4900" dirty="0" smtClean="0"/>
              <a:t>Pomegranate contains specific compounds called </a:t>
            </a:r>
            <a:r>
              <a:rPr lang="en-GB" sz="4900" dirty="0" err="1" smtClean="0"/>
              <a:t>punicalagins</a:t>
            </a:r>
            <a:r>
              <a:rPr lang="en-GB" sz="4900" dirty="0" smtClean="0"/>
              <a:t> that act </a:t>
            </a:r>
          </a:p>
          <a:p>
            <a:pPr>
              <a:buNone/>
            </a:pPr>
            <a:r>
              <a:rPr lang="en-GB" sz="4900" dirty="0" smtClean="0"/>
              <a:t>        as antioxidants</a:t>
            </a:r>
          </a:p>
          <a:p>
            <a:pPr>
              <a:buNone/>
            </a:pPr>
            <a:endParaRPr lang="en-GB" sz="2500" dirty="0" smtClean="0"/>
          </a:p>
          <a:p>
            <a:r>
              <a:rPr lang="en-GB" sz="4900" dirty="0" smtClean="0"/>
              <a:t>Turmeric is an antioxidant that also supports joints</a:t>
            </a:r>
          </a:p>
          <a:p>
            <a:pPr>
              <a:buNone/>
            </a:pPr>
            <a:endParaRPr lang="en-GB" sz="2500" dirty="0" smtClean="0"/>
          </a:p>
          <a:p>
            <a:r>
              <a:rPr lang="en-GB" sz="4900" dirty="0" smtClean="0"/>
              <a:t>Branched chain amino acids </a:t>
            </a:r>
            <a:r>
              <a:rPr lang="en-GB" sz="4900" dirty="0" err="1" smtClean="0"/>
              <a:t>leucine</a:t>
            </a:r>
            <a:r>
              <a:rPr lang="en-GB" sz="4900" dirty="0" smtClean="0"/>
              <a:t>, </a:t>
            </a:r>
            <a:r>
              <a:rPr lang="en-GB" sz="4900" dirty="0" err="1" smtClean="0"/>
              <a:t>isoleucine</a:t>
            </a:r>
            <a:r>
              <a:rPr lang="en-GB" sz="4900" dirty="0" smtClean="0"/>
              <a:t> and </a:t>
            </a:r>
            <a:r>
              <a:rPr lang="en-GB" sz="4900" dirty="0" err="1" smtClean="0"/>
              <a:t>valine</a:t>
            </a:r>
            <a:r>
              <a:rPr lang="en-GB" sz="4900" dirty="0" smtClean="0"/>
              <a:t> help support muscle</a:t>
            </a:r>
          </a:p>
          <a:p>
            <a:pPr>
              <a:buNone/>
            </a:pPr>
            <a:endParaRPr lang="en-GB" sz="2500" dirty="0" smtClean="0"/>
          </a:p>
          <a:p>
            <a:r>
              <a:rPr lang="en-GB" sz="4900" dirty="0" smtClean="0"/>
              <a:t>Vitamin B12 and magnesium contribute to normal energy yielding metabolism, reduction of tiredness and fatigue, and normal functioning of the nervous system</a:t>
            </a:r>
            <a:r>
              <a:rPr lang="en-GB" sz="4300" dirty="0" smtClean="0"/>
              <a:t/>
            </a:r>
            <a:br>
              <a:rPr lang="en-GB" sz="4300" dirty="0" smtClean="0"/>
            </a:br>
            <a:endParaRPr lang="en-GB" sz="4300" dirty="0" smtClean="0"/>
          </a:p>
          <a:p>
            <a:r>
              <a:rPr lang="en-GB" sz="4900" dirty="0" smtClean="0"/>
              <a:t>Vitamin B12 contributes to normal red blood cell formulation and function of the immune system</a:t>
            </a:r>
          </a:p>
          <a:p>
            <a:endParaRPr lang="en-GB" sz="3100" dirty="0" smtClean="0">
              <a:solidFill>
                <a:schemeClr val="accent6">
                  <a:lumMod val="50000"/>
                </a:schemeClr>
              </a:solidFill>
            </a:endParaRPr>
          </a:p>
          <a:p>
            <a:pPr>
              <a:buNone/>
            </a:pPr>
            <a:r>
              <a:rPr lang="en-GB" sz="4300" b="1" dirty="0" smtClean="0">
                <a:solidFill>
                  <a:schemeClr val="accent6">
                    <a:lumMod val="50000"/>
                  </a:schemeClr>
                </a:solidFill>
              </a:rPr>
              <a:t>How to Use</a:t>
            </a:r>
            <a:endParaRPr lang="en-GB" sz="4300" dirty="0" smtClean="0">
              <a:solidFill>
                <a:schemeClr val="accent6">
                  <a:lumMod val="50000"/>
                </a:schemeClr>
              </a:solidFill>
            </a:endParaRPr>
          </a:p>
          <a:p>
            <a:pPr>
              <a:buNone/>
            </a:pPr>
            <a:r>
              <a:rPr lang="en-GB" sz="4300" dirty="0" smtClean="0">
                <a:solidFill>
                  <a:schemeClr val="accent6">
                    <a:lumMod val="50000"/>
                  </a:schemeClr>
                </a:solidFill>
              </a:rPr>
              <a:t>Mix 2 scoops (12.4 g) with 500 ml of water or add to an </a:t>
            </a:r>
            <a:r>
              <a:rPr lang="en-GB" sz="4300" dirty="0" err="1" smtClean="0">
                <a:solidFill>
                  <a:schemeClr val="accent6">
                    <a:lumMod val="50000"/>
                  </a:schemeClr>
                </a:solidFill>
              </a:rPr>
              <a:t>Arbonne</a:t>
            </a:r>
            <a:r>
              <a:rPr lang="en-GB" sz="4300" dirty="0" smtClean="0">
                <a:solidFill>
                  <a:schemeClr val="accent6">
                    <a:lumMod val="50000"/>
                  </a:schemeClr>
                </a:solidFill>
              </a:rPr>
              <a:t> Essentials® Protein Shake. Ideally consume within 30 minutes of physical activity.</a:t>
            </a:r>
          </a:p>
          <a:p>
            <a:pPr>
              <a:buNone/>
            </a:pPr>
            <a:endParaRPr lang="en-GB" dirty="0"/>
          </a:p>
        </p:txBody>
      </p:sp>
      <p:pic>
        <p:nvPicPr>
          <p:cNvPr id="4" name="Picture 3" descr="After Workout UK #6268_Primary Product Image.jpg"/>
          <p:cNvPicPr>
            <a:picLocks noChangeAspect="1"/>
          </p:cNvPicPr>
          <p:nvPr/>
        </p:nvPicPr>
        <p:blipFill>
          <a:blip r:embed="rId2" cstate="print"/>
          <a:stretch>
            <a:fillRect/>
          </a:stretch>
        </p:blipFill>
        <p:spPr>
          <a:xfrm>
            <a:off x="6618734" y="1844824"/>
            <a:ext cx="2525266" cy="2525266"/>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BEFORE and AFTER </a:t>
            </a:r>
            <a:r>
              <a:rPr lang="en-GB" dirty="0" err="1" smtClean="0"/>
              <a:t>pics</a:t>
            </a:r>
            <a:endParaRPr lang="en-GB" dirty="0"/>
          </a:p>
        </p:txBody>
      </p:sp>
      <p:pic>
        <p:nvPicPr>
          <p:cNvPr id="4" name="Content Placeholder 3" descr="4b8a854bc8762f2de4f3b9fda595b7ce.jpg"/>
          <p:cNvPicPr>
            <a:picLocks noGrp="1" noChangeAspect="1"/>
          </p:cNvPicPr>
          <p:nvPr>
            <p:ph idx="1"/>
          </p:nvPr>
        </p:nvPicPr>
        <p:blipFill>
          <a:blip r:embed="rId2" cstate="print"/>
          <a:stretch>
            <a:fillRect/>
          </a:stretch>
        </p:blipFill>
        <p:spPr>
          <a:xfrm>
            <a:off x="2305939" y="1600200"/>
            <a:ext cx="4532121" cy="4525963"/>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pic>
        <p:nvPicPr>
          <p:cNvPr id="4" name="Content Placeholder 3" descr="30days to healthy living.jpg"/>
          <p:cNvPicPr>
            <a:picLocks noGrp="1" noChangeAspect="1"/>
          </p:cNvPicPr>
          <p:nvPr>
            <p:ph idx="1"/>
          </p:nvPr>
        </p:nvPicPr>
        <p:blipFill>
          <a:blip r:embed="rId2" cstate="print"/>
          <a:stretch>
            <a:fillRect/>
          </a:stretch>
        </p:blipFill>
        <p:spPr>
          <a:xfrm>
            <a:off x="2827447" y="1600200"/>
            <a:ext cx="3489106" cy="45259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p>
            <a:pPr lvl="0"/>
            <a:r>
              <a:rPr lang="en-GB" sz="3600" dirty="0"/>
              <a:t>What WILL </a:t>
            </a:r>
            <a:r>
              <a:rPr lang="en-GB" sz="3600" dirty="0" smtClean="0"/>
              <a:t>our </a:t>
            </a:r>
            <a:r>
              <a:rPr lang="en-GB" sz="3600" dirty="0"/>
              <a:t>P</a:t>
            </a:r>
            <a:r>
              <a:rPr lang="en-GB" sz="3600" dirty="0" smtClean="0"/>
              <a:t>lan </a:t>
            </a:r>
            <a:r>
              <a:rPr lang="en-GB" sz="3600" dirty="0"/>
              <a:t>do</a:t>
            </a:r>
            <a:r>
              <a:rPr lang="en-GB" sz="3600" dirty="0" smtClean="0"/>
              <a:t>?</a:t>
            </a:r>
            <a:endParaRPr lang="en-GB" sz="3600" dirty="0"/>
          </a:p>
        </p:txBody>
      </p:sp>
      <p:sp>
        <p:nvSpPr>
          <p:cNvPr id="3" name="Content Placeholder 2"/>
          <p:cNvSpPr>
            <a:spLocks noGrp="1"/>
          </p:cNvSpPr>
          <p:nvPr>
            <p:ph idx="1"/>
          </p:nvPr>
        </p:nvSpPr>
        <p:spPr>
          <a:xfrm>
            <a:off x="251520" y="1268760"/>
            <a:ext cx="8517632" cy="5589240"/>
          </a:xfrm>
        </p:spPr>
        <p:txBody>
          <a:bodyPr/>
          <a:lstStyle/>
          <a:p>
            <a:r>
              <a:rPr lang="en-GB" sz="2800" dirty="0"/>
              <a:t>Remove toxins from your body</a:t>
            </a:r>
          </a:p>
          <a:p>
            <a:r>
              <a:rPr lang="en-GB" sz="2800" dirty="0" smtClean="0"/>
              <a:t>Reset </a:t>
            </a:r>
            <a:r>
              <a:rPr lang="en-GB" sz="2800" dirty="0"/>
              <a:t>your metabolic thermostat</a:t>
            </a:r>
          </a:p>
          <a:p>
            <a:r>
              <a:rPr lang="en-GB" sz="2800" dirty="0" smtClean="0"/>
              <a:t>Reduce </a:t>
            </a:r>
            <a:r>
              <a:rPr lang="en-GB" sz="2800" dirty="0"/>
              <a:t>food cravings</a:t>
            </a:r>
          </a:p>
          <a:p>
            <a:r>
              <a:rPr lang="en-GB" sz="2800" dirty="0" smtClean="0"/>
              <a:t>Renew </a:t>
            </a:r>
            <a:r>
              <a:rPr lang="en-GB" sz="2800" dirty="0"/>
              <a:t>unhealthy skin</a:t>
            </a:r>
          </a:p>
          <a:p>
            <a:r>
              <a:rPr lang="en-GB" sz="2800" dirty="0" smtClean="0"/>
              <a:t>Reveal </a:t>
            </a:r>
            <a:r>
              <a:rPr lang="en-GB" sz="2800" dirty="0"/>
              <a:t>foods that harm </a:t>
            </a:r>
            <a:r>
              <a:rPr lang="en-GB" sz="2800" dirty="0" smtClean="0"/>
              <a:t>your</a:t>
            </a:r>
          </a:p>
          <a:p>
            <a:pPr>
              <a:buNone/>
            </a:pPr>
            <a:r>
              <a:rPr lang="en-GB" sz="2800" dirty="0" smtClean="0"/>
              <a:t>    </a:t>
            </a:r>
            <a:r>
              <a:rPr lang="en-GB" sz="2800" dirty="0"/>
              <a:t>health</a:t>
            </a:r>
          </a:p>
          <a:p>
            <a:r>
              <a:rPr lang="en-GB" sz="2800" dirty="0" smtClean="0"/>
              <a:t>Rediscover </a:t>
            </a:r>
            <a:r>
              <a:rPr lang="en-GB" sz="2800" dirty="0"/>
              <a:t>YOUR health, </a:t>
            </a:r>
            <a:endParaRPr lang="en-GB" sz="2800" dirty="0" smtClean="0"/>
          </a:p>
          <a:p>
            <a:pPr>
              <a:buNone/>
            </a:pPr>
            <a:r>
              <a:rPr lang="en-GB" sz="2800" dirty="0" smtClean="0"/>
              <a:t>    vitality</a:t>
            </a:r>
            <a:r>
              <a:rPr lang="en-GB" sz="2800" dirty="0"/>
              <a:t>, </a:t>
            </a:r>
            <a:r>
              <a:rPr lang="en-GB" sz="2800" dirty="0" smtClean="0"/>
              <a:t>energy</a:t>
            </a:r>
            <a:r>
              <a:rPr lang="en-GB" sz="2800" dirty="0"/>
              <a:t>, sex drive, </a:t>
            </a:r>
            <a:endParaRPr lang="en-GB" sz="2800" dirty="0" smtClean="0"/>
          </a:p>
          <a:p>
            <a:pPr>
              <a:buNone/>
            </a:pPr>
            <a:r>
              <a:rPr lang="en-GB" sz="2800" dirty="0" smtClean="0"/>
              <a:t>    excitement </a:t>
            </a:r>
            <a:r>
              <a:rPr lang="en-GB" sz="2800" dirty="0"/>
              <a:t>&amp; beauty</a:t>
            </a:r>
          </a:p>
          <a:p>
            <a:endParaRPr lang="en-GB" dirty="0"/>
          </a:p>
        </p:txBody>
      </p:sp>
      <p:pic>
        <p:nvPicPr>
          <p:cNvPr id="4" name="Picture 3" descr="detox3.jpg"/>
          <p:cNvPicPr>
            <a:picLocks noChangeAspect="1"/>
          </p:cNvPicPr>
          <p:nvPr/>
        </p:nvPicPr>
        <p:blipFill>
          <a:blip r:embed="rId2" cstate="print"/>
          <a:stretch>
            <a:fillRect/>
          </a:stretch>
        </p:blipFill>
        <p:spPr>
          <a:xfrm>
            <a:off x="4828820" y="2465512"/>
            <a:ext cx="4315180" cy="439248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pPr lvl="0"/>
            <a:r>
              <a:rPr lang="en-GB" dirty="0"/>
              <a:t>Your Body </a:t>
            </a:r>
            <a:r>
              <a:rPr lang="en-GB" dirty="0" smtClean="0"/>
              <a:t>can </a:t>
            </a:r>
            <a:r>
              <a:rPr lang="en-GB" dirty="0"/>
              <a:t>Heal Itself</a:t>
            </a:r>
          </a:p>
        </p:txBody>
      </p:sp>
      <p:sp>
        <p:nvSpPr>
          <p:cNvPr id="3" name="Content Placeholder 2"/>
          <p:cNvSpPr>
            <a:spLocks noGrp="1"/>
          </p:cNvSpPr>
          <p:nvPr>
            <p:ph idx="1"/>
          </p:nvPr>
        </p:nvSpPr>
        <p:spPr>
          <a:xfrm>
            <a:off x="323528" y="3617640"/>
            <a:ext cx="8424936" cy="3240360"/>
          </a:xfrm>
        </p:spPr>
        <p:txBody>
          <a:bodyPr>
            <a:normAutofit fontScale="92500" lnSpcReduction="20000"/>
          </a:bodyPr>
          <a:lstStyle/>
          <a:p>
            <a:pPr>
              <a:buNone/>
            </a:pPr>
            <a:r>
              <a:rPr lang="en-GB" sz="2600" dirty="0" smtClean="0"/>
              <a:t>We </a:t>
            </a:r>
            <a:r>
              <a:rPr lang="en-GB" sz="2600" dirty="0"/>
              <a:t>Ingest </a:t>
            </a:r>
            <a:r>
              <a:rPr lang="en-GB" sz="2600" dirty="0" smtClean="0"/>
              <a:t>Toxins in </a:t>
            </a:r>
            <a:r>
              <a:rPr lang="en-GB" sz="2600" dirty="0"/>
              <a:t>t</a:t>
            </a:r>
            <a:r>
              <a:rPr lang="en-GB" sz="2600" dirty="0" smtClean="0"/>
              <a:t>hree ways</a:t>
            </a:r>
          </a:p>
          <a:p>
            <a:pPr>
              <a:buNone/>
            </a:pPr>
            <a:endParaRPr lang="en-GB" sz="900" dirty="0"/>
          </a:p>
          <a:p>
            <a:r>
              <a:rPr lang="en-GB" sz="2600" dirty="0" smtClean="0"/>
              <a:t>Our </a:t>
            </a:r>
            <a:r>
              <a:rPr lang="en-GB" sz="2600" dirty="0"/>
              <a:t>Lungs: </a:t>
            </a:r>
            <a:r>
              <a:rPr lang="en-GB" sz="2600" dirty="0" smtClean="0"/>
              <a:t>the </a:t>
            </a:r>
            <a:r>
              <a:rPr lang="en-GB" sz="2600" dirty="0"/>
              <a:t>air we breath</a:t>
            </a:r>
          </a:p>
          <a:p>
            <a:r>
              <a:rPr lang="en-GB" sz="2600" dirty="0" smtClean="0"/>
              <a:t>Our </a:t>
            </a:r>
            <a:r>
              <a:rPr lang="en-GB" sz="2600" dirty="0"/>
              <a:t>Mouth: t</a:t>
            </a:r>
            <a:r>
              <a:rPr lang="en-GB" sz="2600" dirty="0" smtClean="0"/>
              <a:t>he </a:t>
            </a:r>
            <a:r>
              <a:rPr lang="en-GB" sz="2600" dirty="0"/>
              <a:t>food we eat</a:t>
            </a:r>
          </a:p>
          <a:p>
            <a:r>
              <a:rPr lang="en-GB" sz="2600" dirty="0" smtClean="0"/>
              <a:t>Our </a:t>
            </a:r>
            <a:r>
              <a:rPr lang="en-GB" sz="2600" dirty="0"/>
              <a:t>Skin: </a:t>
            </a:r>
            <a:r>
              <a:rPr lang="en-GB" sz="2600" dirty="0" smtClean="0"/>
              <a:t>the </a:t>
            </a:r>
            <a:r>
              <a:rPr lang="en-GB" sz="2600" dirty="0"/>
              <a:t>products we </a:t>
            </a:r>
            <a:r>
              <a:rPr lang="en-GB" sz="2600" dirty="0" smtClean="0"/>
              <a:t>use</a:t>
            </a:r>
          </a:p>
          <a:p>
            <a:pPr>
              <a:buNone/>
            </a:pPr>
            <a:endParaRPr lang="en-GB" sz="1200" dirty="0"/>
          </a:p>
          <a:p>
            <a:pPr>
              <a:buNone/>
            </a:pPr>
            <a:r>
              <a:rPr lang="en-GB" sz="2200" dirty="0" smtClean="0">
                <a:solidFill>
                  <a:srgbClr val="FF0000"/>
                </a:solidFill>
              </a:rPr>
              <a:t>Fact</a:t>
            </a:r>
            <a:r>
              <a:rPr lang="en-GB" sz="2200" dirty="0">
                <a:solidFill>
                  <a:srgbClr val="FF0000"/>
                </a:solidFill>
              </a:rPr>
              <a:t>: </a:t>
            </a:r>
            <a:r>
              <a:rPr lang="en-GB" sz="2200" dirty="0" smtClean="0">
                <a:solidFill>
                  <a:srgbClr val="FF0000"/>
                </a:solidFill>
              </a:rPr>
              <a:t>  Some </a:t>
            </a:r>
            <a:r>
              <a:rPr lang="en-GB" sz="2200" dirty="0">
                <a:solidFill>
                  <a:srgbClr val="FF0000"/>
                </a:solidFill>
              </a:rPr>
              <a:t>are avoidable! </a:t>
            </a:r>
          </a:p>
          <a:p>
            <a:pPr>
              <a:buNone/>
            </a:pPr>
            <a:r>
              <a:rPr lang="en-GB" sz="2200" dirty="0" smtClean="0">
                <a:solidFill>
                  <a:srgbClr val="FF0000"/>
                </a:solidFill>
              </a:rPr>
              <a:t>            Most </a:t>
            </a:r>
            <a:r>
              <a:rPr lang="en-GB" sz="2200" dirty="0">
                <a:solidFill>
                  <a:srgbClr val="FF0000"/>
                </a:solidFill>
              </a:rPr>
              <a:t>are by </a:t>
            </a:r>
            <a:r>
              <a:rPr lang="en-GB" sz="2200" dirty="0" smtClean="0">
                <a:solidFill>
                  <a:srgbClr val="FF0000"/>
                </a:solidFill>
              </a:rPr>
              <a:t>choice!</a:t>
            </a:r>
          </a:p>
          <a:p>
            <a:pPr>
              <a:buNone/>
            </a:pPr>
            <a:endParaRPr lang="en-GB" sz="1200" dirty="0" smtClean="0">
              <a:solidFill>
                <a:srgbClr val="FF0000"/>
              </a:solidFill>
            </a:endParaRPr>
          </a:p>
          <a:p>
            <a:pPr>
              <a:buNone/>
            </a:pPr>
            <a:r>
              <a:rPr lang="en-GB" sz="1900" dirty="0" err="1" smtClean="0">
                <a:solidFill>
                  <a:schemeClr val="accent3">
                    <a:lumMod val="75000"/>
                  </a:schemeClr>
                </a:solidFill>
              </a:rPr>
              <a:t>Arbonne</a:t>
            </a:r>
            <a:r>
              <a:rPr lang="en-GB" sz="1900" dirty="0" smtClean="0">
                <a:solidFill>
                  <a:schemeClr val="accent3">
                    <a:lumMod val="75000"/>
                  </a:schemeClr>
                </a:solidFill>
              </a:rPr>
              <a:t> Essentials unlock your body’s natural ability to </a:t>
            </a:r>
          </a:p>
          <a:p>
            <a:pPr>
              <a:buNone/>
            </a:pPr>
            <a:r>
              <a:rPr lang="en-GB" sz="1900" dirty="0" smtClean="0">
                <a:solidFill>
                  <a:schemeClr val="accent3">
                    <a:lumMod val="75000"/>
                  </a:schemeClr>
                </a:solidFill>
              </a:rPr>
              <a:t>Heal Itself from The Inside Out</a:t>
            </a:r>
          </a:p>
          <a:p>
            <a:pPr>
              <a:buNone/>
            </a:pPr>
            <a:endParaRPr lang="en-GB" dirty="0">
              <a:solidFill>
                <a:srgbClr val="FF0000"/>
              </a:solidFill>
            </a:endParaRPr>
          </a:p>
          <a:p>
            <a:endParaRPr lang="en-GB" dirty="0"/>
          </a:p>
        </p:txBody>
      </p:sp>
      <p:pic>
        <p:nvPicPr>
          <p:cNvPr id="4" name="Picture 3" descr="neurotoxins.png"/>
          <p:cNvPicPr>
            <a:picLocks noChangeAspect="1"/>
          </p:cNvPicPr>
          <p:nvPr/>
        </p:nvPicPr>
        <p:blipFill>
          <a:blip r:embed="rId2" cstate="print"/>
          <a:stretch>
            <a:fillRect/>
          </a:stretch>
        </p:blipFill>
        <p:spPr>
          <a:xfrm>
            <a:off x="5868144" y="980728"/>
            <a:ext cx="3048676" cy="5589240"/>
          </a:xfrm>
          <a:prstGeom prst="rect">
            <a:avLst/>
          </a:prstGeom>
        </p:spPr>
      </p:pic>
      <p:pic>
        <p:nvPicPr>
          <p:cNvPr id="5" name="Picture 4" descr="detox_pathways2.jpg"/>
          <p:cNvPicPr>
            <a:picLocks noChangeAspect="1"/>
          </p:cNvPicPr>
          <p:nvPr/>
        </p:nvPicPr>
        <p:blipFill>
          <a:blip r:embed="rId3" cstate="print"/>
          <a:stretch>
            <a:fillRect/>
          </a:stretch>
        </p:blipFill>
        <p:spPr>
          <a:xfrm>
            <a:off x="755576" y="1052736"/>
            <a:ext cx="3528392" cy="247673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3178696" cy="1354162"/>
          </a:xfrm>
        </p:spPr>
        <p:txBody>
          <a:bodyPr>
            <a:normAutofit fontScale="90000"/>
          </a:bodyPr>
          <a:lstStyle/>
          <a:p>
            <a:pPr lvl="0" algn="l"/>
            <a:r>
              <a:rPr lang="en-GB" dirty="0"/>
              <a:t>The 5 </a:t>
            </a:r>
            <a:r>
              <a:rPr lang="en-GB" dirty="0" smtClean="0"/>
              <a:t/>
            </a:r>
            <a:br>
              <a:rPr lang="en-GB" dirty="0" smtClean="0"/>
            </a:br>
            <a:r>
              <a:rPr lang="en-GB" dirty="0" smtClean="0"/>
              <a:t>Keys </a:t>
            </a:r>
            <a:r>
              <a:rPr lang="en-GB" dirty="0"/>
              <a:t>to </a:t>
            </a:r>
            <a:r>
              <a:rPr lang="en-GB" dirty="0" smtClean="0"/>
              <a:t>Health</a:t>
            </a:r>
            <a:endParaRPr lang="en-GB" dirty="0"/>
          </a:p>
        </p:txBody>
      </p:sp>
      <p:sp>
        <p:nvSpPr>
          <p:cNvPr id="3" name="Content Placeholder 2"/>
          <p:cNvSpPr>
            <a:spLocks noGrp="1"/>
          </p:cNvSpPr>
          <p:nvPr>
            <p:ph idx="1"/>
          </p:nvPr>
        </p:nvSpPr>
        <p:spPr>
          <a:xfrm>
            <a:off x="395536" y="2332037"/>
            <a:ext cx="8352928" cy="4525963"/>
          </a:xfrm>
        </p:spPr>
        <p:txBody>
          <a:bodyPr>
            <a:normAutofit/>
          </a:bodyPr>
          <a:lstStyle/>
          <a:p>
            <a:r>
              <a:rPr lang="en-GB" dirty="0"/>
              <a:t>Eat Clean </a:t>
            </a:r>
          </a:p>
          <a:p>
            <a:r>
              <a:rPr lang="en-GB" dirty="0" smtClean="0"/>
              <a:t>Eliminate </a:t>
            </a:r>
            <a:r>
              <a:rPr lang="en-GB" dirty="0"/>
              <a:t>Acidic, Allergenic &amp; Addictive </a:t>
            </a:r>
            <a:r>
              <a:rPr lang="en-GB" dirty="0" smtClean="0"/>
              <a:t>Foods</a:t>
            </a:r>
            <a:endParaRPr lang="en-GB" dirty="0"/>
          </a:p>
          <a:p>
            <a:r>
              <a:rPr lang="en-GB" dirty="0" smtClean="0"/>
              <a:t>Increase </a:t>
            </a:r>
            <a:r>
              <a:rPr lang="en-GB" dirty="0"/>
              <a:t>Nutrient Absorption</a:t>
            </a:r>
          </a:p>
          <a:p>
            <a:r>
              <a:rPr lang="en-GB" dirty="0" smtClean="0"/>
              <a:t>Balance </a:t>
            </a:r>
            <a:r>
              <a:rPr lang="en-GB" dirty="0"/>
              <a:t>Blood Sugar</a:t>
            </a:r>
          </a:p>
          <a:p>
            <a:r>
              <a:rPr lang="en-GB" dirty="0" smtClean="0"/>
              <a:t>Support </a:t>
            </a:r>
            <a:r>
              <a:rPr lang="en-GB" dirty="0"/>
              <a:t>Elimination </a:t>
            </a:r>
            <a:r>
              <a:rPr lang="en-GB" dirty="0" smtClean="0"/>
              <a:t>Organs</a:t>
            </a:r>
          </a:p>
          <a:p>
            <a:pPr>
              <a:buNone/>
            </a:pPr>
            <a:endParaRPr lang="en-GB" sz="1300" dirty="0"/>
          </a:p>
          <a:p>
            <a:pPr>
              <a:buNone/>
            </a:pPr>
            <a:r>
              <a:rPr lang="en-GB" sz="2600" dirty="0">
                <a:solidFill>
                  <a:schemeClr val="accent3">
                    <a:lumMod val="50000"/>
                  </a:schemeClr>
                </a:solidFill>
              </a:rPr>
              <a:t>Fit </a:t>
            </a:r>
            <a:r>
              <a:rPr lang="en-GB" sz="2600" dirty="0" smtClean="0">
                <a:solidFill>
                  <a:schemeClr val="accent3">
                    <a:lumMod val="50000"/>
                  </a:schemeClr>
                </a:solidFill>
              </a:rPr>
              <a:t>Fact:  We </a:t>
            </a:r>
            <a:r>
              <a:rPr lang="en-GB" sz="2600" dirty="0">
                <a:solidFill>
                  <a:schemeClr val="accent3">
                    <a:lumMod val="50000"/>
                  </a:schemeClr>
                </a:solidFill>
              </a:rPr>
              <a:t>Don’t Lost Weight To Get Healthy</a:t>
            </a:r>
          </a:p>
          <a:p>
            <a:pPr>
              <a:buNone/>
            </a:pPr>
            <a:r>
              <a:rPr lang="en-GB" sz="2600" dirty="0" smtClean="0">
                <a:solidFill>
                  <a:schemeClr val="accent3">
                    <a:lumMod val="50000"/>
                  </a:schemeClr>
                </a:solidFill>
              </a:rPr>
              <a:t>                 We </a:t>
            </a:r>
            <a:r>
              <a:rPr lang="en-GB" sz="2600" dirty="0">
                <a:solidFill>
                  <a:schemeClr val="accent3">
                    <a:lumMod val="50000"/>
                  </a:schemeClr>
                </a:solidFill>
              </a:rPr>
              <a:t>Get Healthy And Lose Weight</a:t>
            </a:r>
          </a:p>
          <a:p>
            <a:endParaRPr lang="en-GB" dirty="0"/>
          </a:p>
        </p:txBody>
      </p:sp>
      <p:pic>
        <p:nvPicPr>
          <p:cNvPr id="4" name="Picture 3" descr="get-healthy-lose-weight.jpg"/>
          <p:cNvPicPr>
            <a:picLocks noChangeAspect="1"/>
          </p:cNvPicPr>
          <p:nvPr/>
        </p:nvPicPr>
        <p:blipFill>
          <a:blip r:embed="rId2" cstate="print"/>
          <a:stretch>
            <a:fillRect/>
          </a:stretch>
        </p:blipFill>
        <p:spPr>
          <a:xfrm>
            <a:off x="3995936" y="764704"/>
            <a:ext cx="4689036" cy="1800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a:r>
              <a:rPr lang="en-GB" dirty="0"/>
              <a:t>EAT </a:t>
            </a:r>
            <a:r>
              <a:rPr lang="en-GB" dirty="0" smtClean="0"/>
              <a:t>CLEAN</a:t>
            </a:r>
            <a:endParaRPr lang="en-GB" dirty="0"/>
          </a:p>
        </p:txBody>
      </p:sp>
      <p:sp>
        <p:nvSpPr>
          <p:cNvPr id="3" name="Content Placeholder 2"/>
          <p:cNvSpPr>
            <a:spLocks noGrp="1"/>
          </p:cNvSpPr>
          <p:nvPr>
            <p:ph idx="1"/>
          </p:nvPr>
        </p:nvSpPr>
        <p:spPr>
          <a:xfrm>
            <a:off x="457200" y="2492896"/>
            <a:ext cx="8229600" cy="4032448"/>
          </a:xfrm>
        </p:spPr>
        <p:txBody>
          <a:bodyPr>
            <a:normAutofit fontScale="92500" lnSpcReduction="20000"/>
          </a:bodyPr>
          <a:lstStyle/>
          <a:p>
            <a:pPr>
              <a:buNone/>
            </a:pPr>
            <a:r>
              <a:rPr lang="en-GB" dirty="0" err="1" smtClean="0"/>
              <a:t>Arbonne</a:t>
            </a:r>
            <a:r>
              <a:rPr lang="en-GB" dirty="0" smtClean="0"/>
              <a:t> Essentials are:</a:t>
            </a:r>
          </a:p>
          <a:p>
            <a:pPr>
              <a:buNone/>
            </a:pPr>
            <a:endParaRPr lang="en-GB" sz="1500" dirty="0" smtClean="0"/>
          </a:p>
          <a:p>
            <a:r>
              <a:rPr lang="en-GB" dirty="0" smtClean="0"/>
              <a:t>Pesticide</a:t>
            </a:r>
            <a:r>
              <a:rPr lang="en-GB" dirty="0"/>
              <a:t>, Hormone </a:t>
            </a:r>
            <a:r>
              <a:rPr lang="en-GB" sz="1800" dirty="0"/>
              <a:t>&amp;</a:t>
            </a:r>
            <a:r>
              <a:rPr lang="en-GB" dirty="0"/>
              <a:t> Antibiotic FREE</a:t>
            </a:r>
          </a:p>
          <a:p>
            <a:r>
              <a:rPr lang="en-GB" dirty="0" smtClean="0"/>
              <a:t>Saturated </a:t>
            </a:r>
            <a:r>
              <a:rPr lang="en-GB" sz="1800" dirty="0"/>
              <a:t>&amp;</a:t>
            </a:r>
            <a:r>
              <a:rPr lang="en-GB" dirty="0"/>
              <a:t> Trans Fat FREE</a:t>
            </a:r>
          </a:p>
          <a:p>
            <a:r>
              <a:rPr lang="en-GB" dirty="0" smtClean="0"/>
              <a:t>Dairy</a:t>
            </a:r>
            <a:r>
              <a:rPr lang="en-GB" dirty="0"/>
              <a:t>, Gluten, Soy </a:t>
            </a:r>
            <a:r>
              <a:rPr lang="en-GB" sz="1800" dirty="0"/>
              <a:t>&amp;</a:t>
            </a:r>
            <a:r>
              <a:rPr lang="en-GB" dirty="0"/>
              <a:t> GMO FREE</a:t>
            </a:r>
          </a:p>
          <a:p>
            <a:r>
              <a:rPr lang="en-GB" dirty="0" smtClean="0"/>
              <a:t>Refined </a:t>
            </a:r>
            <a:r>
              <a:rPr lang="en-GB" dirty="0"/>
              <a:t>Sugar FREE</a:t>
            </a:r>
          </a:p>
          <a:p>
            <a:r>
              <a:rPr lang="en-GB" dirty="0" smtClean="0"/>
              <a:t>Artificial Flavour </a:t>
            </a:r>
            <a:r>
              <a:rPr lang="en-GB" sz="1800" dirty="0"/>
              <a:t>&amp;</a:t>
            </a:r>
            <a:r>
              <a:rPr lang="en-GB" dirty="0"/>
              <a:t> Sweetener </a:t>
            </a:r>
            <a:r>
              <a:rPr lang="en-GB" dirty="0" smtClean="0"/>
              <a:t>FREE</a:t>
            </a:r>
          </a:p>
          <a:p>
            <a:pPr>
              <a:buNone/>
            </a:pPr>
            <a:endParaRPr lang="en-GB" sz="1800" dirty="0"/>
          </a:p>
          <a:p>
            <a:pPr>
              <a:buNone/>
            </a:pPr>
            <a:r>
              <a:rPr lang="en-GB" sz="2600" dirty="0" smtClean="0">
                <a:solidFill>
                  <a:schemeClr val="accent3">
                    <a:lumMod val="50000"/>
                  </a:schemeClr>
                </a:solidFill>
              </a:rPr>
              <a:t>Fit </a:t>
            </a:r>
            <a:r>
              <a:rPr lang="en-GB" sz="2600" dirty="0">
                <a:solidFill>
                  <a:schemeClr val="accent3">
                    <a:lumMod val="50000"/>
                  </a:schemeClr>
                </a:solidFill>
              </a:rPr>
              <a:t>Fact: Eating a CLEAN, anti-inflammatory </a:t>
            </a:r>
            <a:r>
              <a:rPr lang="en-GB" sz="2600" dirty="0" smtClean="0">
                <a:solidFill>
                  <a:schemeClr val="accent3">
                    <a:lumMod val="50000"/>
                  </a:schemeClr>
                </a:solidFill>
              </a:rPr>
              <a:t>diet helps the </a:t>
            </a:r>
            <a:r>
              <a:rPr lang="en-GB" sz="2600" dirty="0">
                <a:solidFill>
                  <a:schemeClr val="accent3">
                    <a:lumMod val="50000"/>
                  </a:schemeClr>
                </a:solidFill>
              </a:rPr>
              <a:t>body </a:t>
            </a:r>
            <a:r>
              <a:rPr lang="en-GB" sz="2600" dirty="0" smtClean="0">
                <a:solidFill>
                  <a:schemeClr val="accent3">
                    <a:lumMod val="50000"/>
                  </a:schemeClr>
                </a:solidFill>
              </a:rPr>
              <a:t> release </a:t>
            </a:r>
            <a:r>
              <a:rPr lang="en-GB" sz="2600" dirty="0">
                <a:solidFill>
                  <a:schemeClr val="accent3">
                    <a:lumMod val="50000"/>
                  </a:schemeClr>
                </a:solidFill>
              </a:rPr>
              <a:t>toxins</a:t>
            </a:r>
          </a:p>
          <a:p>
            <a:endParaRPr lang="en-GB" dirty="0"/>
          </a:p>
        </p:txBody>
      </p:sp>
      <p:pic>
        <p:nvPicPr>
          <p:cNvPr id="4" name="Picture 3" descr="30DaysAndBeyondSet_withGuide-Bulletin.jpg"/>
          <p:cNvPicPr>
            <a:picLocks noChangeAspect="1"/>
          </p:cNvPicPr>
          <p:nvPr/>
        </p:nvPicPr>
        <p:blipFill>
          <a:blip r:embed="rId2" cstate="print"/>
          <a:stretch>
            <a:fillRect/>
          </a:stretch>
        </p:blipFill>
        <p:spPr>
          <a:xfrm>
            <a:off x="3995936" y="188640"/>
            <a:ext cx="4762500" cy="22669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0"/>
            <a:ext cx="6732240" cy="2204864"/>
          </a:xfrm>
        </p:spPr>
        <p:txBody>
          <a:bodyPr>
            <a:normAutofit fontScale="90000"/>
          </a:bodyPr>
          <a:lstStyle/>
          <a:p>
            <a:pPr algn="l"/>
            <a:r>
              <a:rPr lang="en-GB" dirty="0"/>
              <a:t> </a:t>
            </a:r>
            <a:br>
              <a:rPr lang="en-GB" dirty="0"/>
            </a:br>
            <a:r>
              <a:rPr lang="en-GB" dirty="0" smtClean="0"/>
              <a:t>Eliminate </a:t>
            </a:r>
            <a:r>
              <a:rPr lang="en-GB" dirty="0"/>
              <a:t>the 3 </a:t>
            </a:r>
            <a:r>
              <a:rPr lang="en-GB" dirty="0" smtClean="0"/>
              <a:t>A’s</a:t>
            </a:r>
            <a:r>
              <a:rPr lang="en-GB" sz="2000" dirty="0" smtClean="0"/>
              <a:t/>
            </a:r>
            <a:br>
              <a:rPr lang="en-GB" sz="2000" dirty="0" smtClean="0"/>
            </a:br>
            <a:r>
              <a:rPr lang="en-GB" sz="4000" dirty="0"/>
              <a:t/>
            </a:r>
            <a:br>
              <a:rPr lang="en-GB" sz="4000" dirty="0"/>
            </a:br>
            <a:r>
              <a:rPr lang="en-GB" sz="4000" dirty="0" smtClean="0">
                <a:solidFill>
                  <a:schemeClr val="accent6">
                    <a:lumMod val="75000"/>
                  </a:schemeClr>
                </a:solidFill>
              </a:rPr>
              <a:t>Acidic</a:t>
            </a:r>
            <a:r>
              <a:rPr lang="en-GB" sz="4000" dirty="0"/>
              <a:t>,</a:t>
            </a:r>
            <a:r>
              <a:rPr lang="en-GB" sz="4000" dirty="0">
                <a:solidFill>
                  <a:schemeClr val="accent6">
                    <a:lumMod val="75000"/>
                  </a:schemeClr>
                </a:solidFill>
              </a:rPr>
              <a:t> </a:t>
            </a:r>
            <a:r>
              <a:rPr lang="en-GB" sz="4000" dirty="0">
                <a:solidFill>
                  <a:schemeClr val="accent6">
                    <a:lumMod val="50000"/>
                  </a:schemeClr>
                </a:solidFill>
              </a:rPr>
              <a:t>Allergenic</a:t>
            </a:r>
            <a:r>
              <a:rPr lang="en-GB" sz="4000" dirty="0">
                <a:solidFill>
                  <a:srgbClr val="FF0000"/>
                </a:solidFill>
              </a:rPr>
              <a:t> </a:t>
            </a:r>
            <a:r>
              <a:rPr lang="en-GB" sz="3100" dirty="0"/>
              <a:t>&amp;</a:t>
            </a:r>
            <a:r>
              <a:rPr lang="en-GB" sz="3100" dirty="0">
                <a:solidFill>
                  <a:srgbClr val="FF0000"/>
                </a:solidFill>
              </a:rPr>
              <a:t> </a:t>
            </a:r>
            <a:r>
              <a:rPr lang="en-GB" sz="4000" dirty="0" smtClean="0">
                <a:solidFill>
                  <a:srgbClr val="FF0000"/>
                </a:solidFill>
              </a:rPr>
              <a:t>Addictive </a:t>
            </a:r>
            <a:r>
              <a:rPr lang="en-GB" sz="4000" dirty="0" smtClean="0"/>
              <a:t>foods</a:t>
            </a:r>
            <a:r>
              <a:rPr lang="en-GB" dirty="0"/>
              <a:t/>
            </a:r>
            <a:br>
              <a:rPr lang="en-GB" dirty="0"/>
            </a:br>
            <a:endParaRPr lang="en-GB" dirty="0"/>
          </a:p>
        </p:txBody>
      </p:sp>
      <p:sp>
        <p:nvSpPr>
          <p:cNvPr id="3" name="Content Placeholder 2"/>
          <p:cNvSpPr>
            <a:spLocks noGrp="1"/>
          </p:cNvSpPr>
          <p:nvPr>
            <p:ph idx="1"/>
          </p:nvPr>
        </p:nvSpPr>
        <p:spPr>
          <a:xfrm>
            <a:off x="179512" y="2996952"/>
            <a:ext cx="5400600" cy="3672408"/>
          </a:xfrm>
        </p:spPr>
        <p:txBody>
          <a:bodyPr>
            <a:normAutofit fontScale="92500" lnSpcReduction="10000"/>
          </a:bodyPr>
          <a:lstStyle/>
          <a:p>
            <a:pPr>
              <a:buNone/>
            </a:pPr>
            <a:r>
              <a:rPr lang="en-GB" sz="2800" dirty="0"/>
              <a:t>Refined </a:t>
            </a:r>
            <a:r>
              <a:rPr lang="en-GB" sz="2800" dirty="0" smtClean="0"/>
              <a:t>Sugar . .  </a:t>
            </a:r>
            <a:r>
              <a:rPr lang="en-GB" sz="2800" dirty="0" smtClean="0">
                <a:solidFill>
                  <a:schemeClr val="accent6">
                    <a:lumMod val="75000"/>
                  </a:schemeClr>
                </a:solidFill>
              </a:rPr>
              <a:t>Acidic</a:t>
            </a:r>
            <a:r>
              <a:rPr lang="en-GB" sz="2800" dirty="0" smtClean="0"/>
              <a:t> &amp; </a:t>
            </a:r>
            <a:r>
              <a:rPr lang="en-GB" sz="2800" dirty="0" smtClean="0">
                <a:solidFill>
                  <a:srgbClr val="FF0000"/>
                </a:solidFill>
              </a:rPr>
              <a:t>Addictive</a:t>
            </a:r>
            <a:endParaRPr lang="en-GB" sz="2800" dirty="0"/>
          </a:p>
          <a:p>
            <a:pPr>
              <a:buNone/>
            </a:pPr>
            <a:r>
              <a:rPr lang="en-GB" sz="2800" dirty="0" smtClean="0"/>
              <a:t>Dairy . . . . . . . . .  </a:t>
            </a:r>
            <a:r>
              <a:rPr lang="en-GB" sz="2800" dirty="0" smtClean="0">
                <a:solidFill>
                  <a:schemeClr val="accent6">
                    <a:lumMod val="75000"/>
                  </a:schemeClr>
                </a:solidFill>
              </a:rPr>
              <a:t>Acidic</a:t>
            </a:r>
            <a:r>
              <a:rPr lang="en-GB" sz="2800" dirty="0" smtClean="0"/>
              <a:t> &amp; </a:t>
            </a:r>
            <a:r>
              <a:rPr lang="en-GB" sz="2800" dirty="0" smtClean="0">
                <a:solidFill>
                  <a:schemeClr val="accent6">
                    <a:lumMod val="50000"/>
                  </a:schemeClr>
                </a:solidFill>
              </a:rPr>
              <a:t>Allergenic</a:t>
            </a:r>
            <a:endParaRPr lang="en-GB" sz="2800" dirty="0">
              <a:solidFill>
                <a:schemeClr val="accent6">
                  <a:lumMod val="50000"/>
                </a:schemeClr>
              </a:solidFill>
            </a:endParaRPr>
          </a:p>
          <a:p>
            <a:pPr>
              <a:buNone/>
            </a:pPr>
            <a:r>
              <a:rPr lang="en-GB" sz="2800" dirty="0" smtClean="0"/>
              <a:t>Gluten . . . . . . .   </a:t>
            </a:r>
            <a:r>
              <a:rPr lang="en-GB" sz="2800" dirty="0" smtClean="0">
                <a:solidFill>
                  <a:schemeClr val="accent6">
                    <a:lumMod val="75000"/>
                  </a:schemeClr>
                </a:solidFill>
              </a:rPr>
              <a:t>Acidic</a:t>
            </a:r>
            <a:r>
              <a:rPr lang="en-GB" sz="2800" dirty="0" smtClean="0"/>
              <a:t> &amp; </a:t>
            </a:r>
            <a:r>
              <a:rPr lang="en-GB" sz="2800" dirty="0" smtClean="0">
                <a:solidFill>
                  <a:schemeClr val="accent6">
                    <a:lumMod val="50000"/>
                  </a:schemeClr>
                </a:solidFill>
              </a:rPr>
              <a:t>Allergenic</a:t>
            </a:r>
            <a:endParaRPr lang="en-GB" sz="2800" dirty="0">
              <a:solidFill>
                <a:schemeClr val="accent6">
                  <a:lumMod val="50000"/>
                </a:schemeClr>
              </a:solidFill>
            </a:endParaRPr>
          </a:p>
          <a:p>
            <a:pPr>
              <a:buNone/>
            </a:pPr>
            <a:r>
              <a:rPr lang="en-GB" sz="2800" dirty="0" smtClean="0"/>
              <a:t>Soy . . . . . . . . . .  </a:t>
            </a:r>
            <a:r>
              <a:rPr lang="en-GB" sz="2800" dirty="0" smtClean="0">
                <a:solidFill>
                  <a:schemeClr val="accent6">
                    <a:lumMod val="75000"/>
                  </a:schemeClr>
                </a:solidFill>
              </a:rPr>
              <a:t>Acidic</a:t>
            </a:r>
            <a:r>
              <a:rPr lang="en-GB" sz="2800" dirty="0" smtClean="0"/>
              <a:t> &amp; </a:t>
            </a:r>
            <a:r>
              <a:rPr lang="en-GB" sz="2800" dirty="0" smtClean="0">
                <a:solidFill>
                  <a:schemeClr val="accent6">
                    <a:lumMod val="50000"/>
                  </a:schemeClr>
                </a:solidFill>
              </a:rPr>
              <a:t>Allergenic</a:t>
            </a:r>
            <a:endParaRPr lang="en-GB" sz="2800" dirty="0">
              <a:solidFill>
                <a:schemeClr val="accent6">
                  <a:lumMod val="50000"/>
                </a:schemeClr>
              </a:solidFill>
            </a:endParaRPr>
          </a:p>
          <a:p>
            <a:pPr>
              <a:buNone/>
            </a:pPr>
            <a:r>
              <a:rPr lang="en-GB" sz="2800" dirty="0" smtClean="0"/>
              <a:t>Coffee . . . . . . .   </a:t>
            </a:r>
            <a:r>
              <a:rPr lang="en-GB" sz="2800" dirty="0" smtClean="0">
                <a:solidFill>
                  <a:schemeClr val="accent6">
                    <a:lumMod val="75000"/>
                  </a:schemeClr>
                </a:solidFill>
              </a:rPr>
              <a:t>Acidic</a:t>
            </a:r>
            <a:r>
              <a:rPr lang="en-GB" sz="2800" dirty="0" smtClean="0"/>
              <a:t> &amp; </a:t>
            </a:r>
            <a:r>
              <a:rPr lang="en-GB" sz="2800" dirty="0" smtClean="0">
                <a:solidFill>
                  <a:srgbClr val="FF0000"/>
                </a:solidFill>
              </a:rPr>
              <a:t>Addictive</a:t>
            </a:r>
            <a:endParaRPr lang="en-GB" sz="2800" dirty="0"/>
          </a:p>
          <a:p>
            <a:pPr>
              <a:buNone/>
            </a:pPr>
            <a:r>
              <a:rPr lang="en-GB" sz="2800" dirty="0" smtClean="0"/>
              <a:t>Alcohol . . . . . .   </a:t>
            </a:r>
            <a:r>
              <a:rPr lang="en-GB" sz="2800" dirty="0" smtClean="0">
                <a:solidFill>
                  <a:schemeClr val="accent6">
                    <a:lumMod val="75000"/>
                  </a:schemeClr>
                </a:solidFill>
              </a:rPr>
              <a:t>Acidic</a:t>
            </a:r>
            <a:r>
              <a:rPr lang="en-GB" sz="2800" dirty="0" smtClean="0"/>
              <a:t> </a:t>
            </a:r>
            <a:r>
              <a:rPr lang="en-GB" sz="2800" dirty="0"/>
              <a:t>&amp; </a:t>
            </a:r>
            <a:r>
              <a:rPr lang="en-GB" sz="2800" dirty="0">
                <a:solidFill>
                  <a:srgbClr val="FF0000"/>
                </a:solidFill>
              </a:rPr>
              <a:t>Addictive</a:t>
            </a:r>
          </a:p>
          <a:p>
            <a:pPr>
              <a:buNone/>
            </a:pPr>
            <a:r>
              <a:rPr lang="en-GB" sz="2800" dirty="0" smtClean="0"/>
              <a:t>Corn . . . . . . . .   </a:t>
            </a:r>
            <a:r>
              <a:rPr lang="en-GB" sz="2800" dirty="0" smtClean="0">
                <a:solidFill>
                  <a:schemeClr val="accent6">
                    <a:lumMod val="75000"/>
                  </a:schemeClr>
                </a:solidFill>
              </a:rPr>
              <a:t>Acidic</a:t>
            </a:r>
          </a:p>
          <a:p>
            <a:pPr>
              <a:buNone/>
            </a:pPr>
            <a:endParaRPr lang="en-GB" sz="1200" dirty="0" smtClean="0">
              <a:solidFill>
                <a:schemeClr val="accent6">
                  <a:lumMod val="75000"/>
                </a:schemeClr>
              </a:solidFill>
            </a:endParaRPr>
          </a:p>
          <a:p>
            <a:pPr>
              <a:buNone/>
            </a:pPr>
            <a:r>
              <a:rPr lang="en-GB" sz="2200" dirty="0">
                <a:solidFill>
                  <a:srgbClr val="FF0000"/>
                </a:solidFill>
              </a:rPr>
              <a:t>The Food </a:t>
            </a:r>
            <a:r>
              <a:rPr lang="en-GB" sz="2200" dirty="0" smtClean="0">
                <a:solidFill>
                  <a:srgbClr val="FF0000"/>
                </a:solidFill>
              </a:rPr>
              <a:t>you </a:t>
            </a:r>
            <a:r>
              <a:rPr lang="en-GB" sz="2200" dirty="0">
                <a:solidFill>
                  <a:srgbClr val="FF0000"/>
                </a:solidFill>
              </a:rPr>
              <a:t>Crave </a:t>
            </a:r>
            <a:r>
              <a:rPr lang="en-GB" sz="2200" dirty="0" smtClean="0">
                <a:solidFill>
                  <a:srgbClr val="FF0000"/>
                </a:solidFill>
              </a:rPr>
              <a:t>is </a:t>
            </a:r>
            <a:r>
              <a:rPr lang="en-GB" sz="2200" dirty="0">
                <a:solidFill>
                  <a:srgbClr val="FF0000"/>
                </a:solidFill>
              </a:rPr>
              <a:t>the Food that is Killing </a:t>
            </a:r>
            <a:r>
              <a:rPr lang="en-GB" sz="2200" dirty="0" smtClean="0">
                <a:solidFill>
                  <a:srgbClr val="FF0000"/>
                </a:solidFill>
              </a:rPr>
              <a:t>You!</a:t>
            </a:r>
            <a:endParaRPr lang="en-GB" sz="2200" dirty="0">
              <a:solidFill>
                <a:srgbClr val="FF0000"/>
              </a:solidFill>
            </a:endParaRPr>
          </a:p>
          <a:p>
            <a:pPr>
              <a:buNone/>
            </a:pPr>
            <a:endParaRPr lang="en-GB" sz="2800" dirty="0">
              <a:solidFill>
                <a:srgbClr val="FF0000"/>
              </a:solidFill>
            </a:endParaRPr>
          </a:p>
          <a:p>
            <a:endParaRPr lang="en-GB" dirty="0"/>
          </a:p>
        </p:txBody>
      </p:sp>
      <p:pic>
        <p:nvPicPr>
          <p:cNvPr id="4" name="Picture 3" descr="food-allergen.jpg"/>
          <p:cNvPicPr>
            <a:picLocks noChangeAspect="1"/>
          </p:cNvPicPr>
          <p:nvPr/>
        </p:nvPicPr>
        <p:blipFill>
          <a:blip r:embed="rId2" cstate="print"/>
          <a:stretch>
            <a:fillRect/>
          </a:stretch>
        </p:blipFill>
        <p:spPr>
          <a:xfrm>
            <a:off x="179512" y="404664"/>
            <a:ext cx="2160240" cy="2160240"/>
          </a:xfrm>
          <a:prstGeom prst="rect">
            <a:avLst/>
          </a:prstGeom>
        </p:spPr>
      </p:pic>
      <p:pic>
        <p:nvPicPr>
          <p:cNvPr id="5" name="Picture 4" descr="Infographic-Most-Addictive-foods-Real-Food-For-Life.com_.jpg"/>
          <p:cNvPicPr>
            <a:picLocks noChangeAspect="1"/>
          </p:cNvPicPr>
          <p:nvPr/>
        </p:nvPicPr>
        <p:blipFill>
          <a:blip r:embed="rId3" cstate="print"/>
          <a:stretch>
            <a:fillRect/>
          </a:stretch>
        </p:blipFill>
        <p:spPr>
          <a:xfrm>
            <a:off x="5508104" y="2204864"/>
            <a:ext cx="3398662" cy="444739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1115</TotalTime>
  <Words>2645</Words>
  <Application>Microsoft Office PowerPoint</Application>
  <PresentationFormat>On-screen Show (4:3)</PresentationFormat>
  <Paragraphs>496</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Slide 1</vt:lpstr>
      <vt:lpstr>from the Inside Out </vt:lpstr>
      <vt:lpstr>Is this you?    </vt:lpstr>
      <vt:lpstr>It’s Simple - It’s a Lifestyle</vt:lpstr>
      <vt:lpstr>What WILL our Plan do?</vt:lpstr>
      <vt:lpstr>Your Body can Heal Itself</vt:lpstr>
      <vt:lpstr>The 5  Keys to Health</vt:lpstr>
      <vt:lpstr>EAT CLEAN</vt:lpstr>
      <vt:lpstr>  Eliminate the 3 A’s  Acidic, Allergenic &amp; Addictive foods </vt:lpstr>
      <vt:lpstr>Increase  Nutrient Uptake</vt:lpstr>
      <vt:lpstr>Balance  Blood Sugar</vt:lpstr>
      <vt:lpstr>Support Elimination Organs Liver, Kidneys, Blood &amp; Skin</vt:lpstr>
      <vt:lpstr>Remove Toxins = Lose Fat</vt:lpstr>
      <vt:lpstr>Inflammation = Disease  </vt:lpstr>
      <vt:lpstr>The answer?  Eat More Alkaline Forming Foods</vt:lpstr>
      <vt:lpstr>What’s the Deal with Dairy?</vt:lpstr>
      <vt:lpstr>Why No Gluten &amp; Soy</vt:lpstr>
      <vt:lpstr>Arbonne Scientific Advisory Board</vt:lpstr>
      <vt:lpstr>Why Arbonne &amp; How Can We Help?</vt:lpstr>
      <vt:lpstr>Arbonne makes it easy to keep on track</vt:lpstr>
      <vt:lpstr>Replace Dairy, Gluten &amp; Soy</vt:lpstr>
      <vt:lpstr>Replace Coffee, Tea and fizzy drinks</vt:lpstr>
      <vt:lpstr>Supplement &amp; Absorption Daily Power Packs for Women</vt:lpstr>
      <vt:lpstr>Nutrient Absorption Help</vt:lpstr>
      <vt:lpstr>Omega 3 Plus</vt:lpstr>
      <vt:lpstr>Support Elimination Organs ARBONNE DAILY FIBRE BOOST</vt:lpstr>
      <vt:lpstr>Arbonne Evolution – Full Control  </vt:lpstr>
      <vt:lpstr>Arbonne Evolution – Metabolism Support</vt:lpstr>
      <vt:lpstr>Arbonne Essentials – Greens Balance</vt:lpstr>
      <vt:lpstr>Arbonne Vitamin D &amp; B12 Spray</vt:lpstr>
      <vt:lpstr>Benefits of the Arbonne Essentials SimplyFit Nutritional Lifestyle Plan</vt:lpstr>
      <vt:lpstr>Slide 32</vt:lpstr>
      <vt:lpstr>Sports Nutrition</vt:lpstr>
      <vt:lpstr>Did You Know?</vt:lpstr>
      <vt:lpstr>Carbohydrates</vt:lpstr>
      <vt:lpstr>Proteins</vt:lpstr>
      <vt:lpstr>Fluids</vt:lpstr>
      <vt:lpstr>The Arbonne PhytoSport collection</vt:lpstr>
      <vt:lpstr>Phytosport Product Collection</vt:lpstr>
      <vt:lpstr>PREPARE AND ENDURE</vt:lpstr>
      <vt:lpstr>COMPLETE HYDRATION</vt:lpstr>
      <vt:lpstr>AFTER WORKOUT</vt:lpstr>
      <vt:lpstr>Some BEFORE and AFTER pics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Sheila</dc:creator>
  <cp:lastModifiedBy>Sheila</cp:lastModifiedBy>
  <cp:revision>134</cp:revision>
  <dcterms:created xsi:type="dcterms:W3CDTF">2016-01-26T14:23:06Z</dcterms:created>
  <dcterms:modified xsi:type="dcterms:W3CDTF">2016-02-01T14:45:10Z</dcterms:modified>
</cp:coreProperties>
</file>